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0" r:id="rId3"/>
    <p:sldId id="259" r:id="rId4"/>
    <p:sldId id="269" r:id="rId5"/>
    <p:sldId id="266" r:id="rId6"/>
    <p:sldId id="267" r:id="rId7"/>
    <p:sldId id="265" r:id="rId8"/>
    <p:sldId id="264" r:id="rId9"/>
    <p:sldId id="268" r:id="rId10"/>
    <p:sldId id="258" r:id="rId11"/>
    <p:sldId id="262" r:id="rId12"/>
    <p:sldId id="261" r:id="rId13"/>
    <p:sldId id="260" r:id="rId14"/>
    <p:sldId id="26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4B183"/>
    <a:srgbClr val="F8CBAD"/>
    <a:srgbClr val="8FAADC"/>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408" autoAdjust="0"/>
  </p:normalViewPr>
  <p:slideViewPr>
    <p:cSldViewPr snapToGrid="0">
      <p:cViewPr>
        <p:scale>
          <a:sx n="100" d="100"/>
          <a:sy n="100" d="100"/>
        </p:scale>
        <p:origin x="93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latin typeface="Times New Roman" panose="02020603050405020304" pitchFamily="18" charset="0"/>
                <a:cs typeface="Times New Roman" panose="02020603050405020304" pitchFamily="18" charset="0"/>
              </a:rPr>
              <a:t>Time (hour)</a:t>
            </a:r>
          </a:p>
        </c:rich>
      </c:tx>
      <c:layout>
        <c:manualLayout>
          <c:xMode val="edge"/>
          <c:yMode val="edge"/>
          <c:x val="0.4406095547788433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3604576583372727"/>
          <c:y val="0.10443195904971805"/>
          <c:w val="0.50713663202478465"/>
          <c:h val="0.68706463279805885"/>
        </c:manualLayout>
      </c:layout>
      <c:doughnutChart>
        <c:varyColors val="1"/>
        <c:ser>
          <c:idx val="0"/>
          <c:order val="0"/>
          <c:tx>
            <c:strRef>
              <c:f>Sheet1!$B$1</c:f>
              <c:strCache>
                <c:ptCount val="1"/>
                <c:pt idx="0">
                  <c:v>Time</c:v>
                </c:pt>
              </c:strCache>
            </c:strRef>
          </c:tx>
          <c:dPt>
            <c:idx val="0"/>
            <c:bubble3D val="0"/>
            <c:spPr>
              <a:solidFill>
                <a:schemeClr val="accent2">
                  <a:lumMod val="40000"/>
                  <a:lumOff val="60000"/>
                </a:schemeClr>
              </a:solidFill>
              <a:ln w="19050">
                <a:solidFill>
                  <a:schemeClr val="lt1"/>
                </a:solidFill>
              </a:ln>
              <a:effectLst/>
            </c:spPr>
            <c:extLst>
              <c:ext xmlns:c16="http://schemas.microsoft.com/office/drawing/2014/chart" uri="{C3380CC4-5D6E-409C-BE32-E72D297353CC}">
                <c16:uniqueId val="{00000003-70FB-4219-8FF9-E68B2B66BDDC}"/>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70FB-4219-8FF9-E68B2B66BDDC}"/>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4-70FB-4219-8FF9-E68B2B66BDDC}"/>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70FB-4219-8FF9-E68B2B66BDDC}"/>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6-70FB-4219-8FF9-E68B2B66BDD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Function of Complex Variables</c:v>
                </c:pt>
                <c:pt idx="1">
                  <c:v>Signals and Systems</c:v>
                </c:pt>
                <c:pt idx="2">
                  <c:v>Read Books</c:v>
                </c:pt>
                <c:pt idx="3">
                  <c:v>Coding</c:v>
                </c:pt>
                <c:pt idx="4">
                  <c:v>Prepare Presentation</c:v>
                </c:pt>
              </c:strCache>
            </c:strRef>
          </c:cat>
          <c:val>
            <c:numRef>
              <c:f>Sheet1!$B$2:$B$6</c:f>
              <c:numCache>
                <c:formatCode>General</c:formatCode>
                <c:ptCount val="5"/>
                <c:pt idx="0">
                  <c:v>5</c:v>
                </c:pt>
                <c:pt idx="1">
                  <c:v>9</c:v>
                </c:pt>
                <c:pt idx="2">
                  <c:v>8</c:v>
                </c:pt>
                <c:pt idx="3">
                  <c:v>12</c:v>
                </c:pt>
                <c:pt idx="4">
                  <c:v>8</c:v>
                </c:pt>
              </c:numCache>
            </c:numRef>
          </c:val>
          <c:extLst>
            <c:ext xmlns:c16="http://schemas.microsoft.com/office/drawing/2014/chart" uri="{C3380CC4-5D6E-409C-BE32-E72D297353CC}">
              <c16:uniqueId val="{00000000-70FB-4219-8FF9-E68B2B66BDDC}"/>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7.6352330464085322E-2"/>
          <c:y val="0.82417459489579026"/>
          <c:w val="0.84777717520925344"/>
          <c:h val="0.16639314198018426"/>
        </c:manualLayout>
      </c:layout>
      <c:overlay val="0"/>
      <c:spPr>
        <a:noFill/>
        <a:ln>
          <a:noFill/>
        </a:ln>
        <a:effectLst/>
      </c:spPr>
      <c:txPr>
        <a:bodyPr rot="0" spcFirstLastPara="1" vertOverflow="ellipsis" vert="horz" wrap="square" anchor="ctr" anchorCtr="1"/>
        <a:lstStyle/>
        <a:p>
          <a:pPr>
            <a:defRPr lang="en-US" altLang="zh-CN"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4740E-8F52-4821-8A8D-03DDEC038A3B}" type="datetimeFigureOut">
              <a:rPr lang="zh-CN" altLang="en-US" smtClean="0"/>
              <a:t>2023-07-31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FA662-60CA-45D5-8BB1-0A7D21FB8FF0}" type="slidenum">
              <a:rPr lang="zh-CN" altLang="en-US" smtClean="0"/>
              <a:t>‹#›</a:t>
            </a:fld>
            <a:endParaRPr lang="zh-CN" altLang="en-US"/>
          </a:p>
        </p:txBody>
      </p:sp>
    </p:spTree>
    <p:extLst>
      <p:ext uri="{BB962C8B-B14F-4D97-AF65-F5344CB8AC3E}">
        <p14:creationId xmlns:p14="http://schemas.microsoft.com/office/powerpoint/2010/main" val="1266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Noise reduction and signal reconstruction.</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a:t>
            </a:fld>
            <a:endParaRPr lang="zh-CN" altLang="en-US"/>
          </a:p>
        </p:txBody>
      </p:sp>
    </p:spTree>
    <p:extLst>
      <p:ext uri="{BB962C8B-B14F-4D97-AF65-F5344CB8AC3E}">
        <p14:creationId xmlns:p14="http://schemas.microsoft.com/office/powerpoint/2010/main" val="134842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C1917"/>
                </a:solidFill>
                <a:effectLst/>
                <a:latin typeface="-apple-system"/>
              </a:rPr>
              <a:t>Next is my time breakdown for this week.</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The yellow parts are the time I used to learn theory. </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The blue parts are time for reading books and coding.</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The gray is time spent preparing this presentation.</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10</a:t>
            </a:fld>
            <a:endParaRPr lang="zh-CN" altLang="en-US"/>
          </a:p>
        </p:txBody>
      </p:sp>
    </p:spTree>
    <p:extLst>
      <p:ext uri="{BB962C8B-B14F-4D97-AF65-F5344CB8AC3E}">
        <p14:creationId xmlns:p14="http://schemas.microsoft.com/office/powerpoint/2010/main" val="252993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my Plan for this project. </a:t>
            </a:r>
          </a:p>
          <a:p>
            <a:endParaRPr lang="en-US" altLang="zh-CN" dirty="0"/>
          </a:p>
          <a:p>
            <a:r>
              <a:rPr lang="en-US" altLang="zh-CN" dirty="0"/>
              <a:t>I feel this project can hardly be done in just one month - it will require around 10 weeks.</a:t>
            </a:r>
          </a:p>
          <a:p>
            <a:endParaRPr lang="en-US" altLang="zh-CN" dirty="0"/>
          </a:p>
          <a:p>
            <a:r>
              <a:rPr lang="en-US" altLang="zh-CN" dirty="0"/>
              <a:t>Week 1, which is next week, I will finish writing my application materials, learn Signals and Systems, and learn Bayesian Inference, since Chapter 4 of the book is Bayesian-related content. </a:t>
            </a:r>
          </a:p>
          <a:p>
            <a:endParaRPr lang="en-US" altLang="zh-CN" dirty="0"/>
          </a:p>
          <a:p>
            <a:r>
              <a:rPr lang="en-US" altLang="zh-CN" dirty="0"/>
              <a:t>Week 2 will be similar to Week 1, mainly studying Hidden Markov Models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11</a:t>
            </a:fld>
            <a:endParaRPr lang="zh-CN" altLang="en-US"/>
          </a:p>
        </p:txBody>
      </p:sp>
    </p:spTree>
    <p:extLst>
      <p:ext uri="{BB962C8B-B14F-4D97-AF65-F5344CB8AC3E}">
        <p14:creationId xmlns:p14="http://schemas.microsoft.com/office/powerpoint/2010/main" val="213960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current status of our project compared to Neurokit2. </a:t>
            </a:r>
          </a:p>
          <a:p>
            <a:endParaRPr lang="en-US" altLang="zh-CN" dirty="0"/>
          </a:p>
          <a:p>
            <a:r>
              <a:rPr lang="en-US" altLang="zh-CN" dirty="0"/>
              <a:t>Because Professor Song, you asked us to refer to Neurokit2 when writing codes, I did a simple comparison of our project versus Neurokit2. </a:t>
            </a:r>
          </a:p>
          <a:p>
            <a:endParaRPr lang="en-US" altLang="zh-CN" dirty="0"/>
          </a:p>
          <a:p>
            <a:r>
              <a:rPr lang="en-US" altLang="zh-CN" dirty="0"/>
              <a:t>Our project is a Tutorial, Neurokit2 is a </a:t>
            </a:r>
            <a:r>
              <a:rPr lang="en-US" altLang="zh-CN" sz="1200" b="0" kern="1200" dirty="0">
                <a:solidFill>
                  <a:schemeClr val="dk1"/>
                </a:solidFill>
                <a:effectLst/>
                <a:latin typeface="Times New Roman" panose="02020603050405020304" pitchFamily="18" charset="0"/>
                <a:cs typeface="Times New Roman" panose="02020603050405020304" pitchFamily="18" charset="0"/>
              </a:rPr>
              <a:t>Toolbox</a:t>
            </a:r>
            <a:r>
              <a:rPr lang="en-US" altLang="zh-CN" dirty="0"/>
              <a:t>, so there are many differences. </a:t>
            </a:r>
          </a:p>
          <a:p>
            <a:endParaRPr lang="en-US" altLang="zh-CN" dirty="0"/>
          </a:p>
          <a:p>
            <a:r>
              <a:rPr lang="en-US" altLang="zh-CN" dirty="0"/>
              <a:t>First is the dataset - ours data on GitHub is </a:t>
            </a:r>
            <a:r>
              <a:rPr lang="en-US" altLang="zh-CN" sz="1200" b="1" dirty="0">
                <a:latin typeface="Times New Roman" panose="02020603050405020304" pitchFamily="18" charset="0"/>
                <a:cs typeface="Times New Roman" panose="02020603050405020304" pitchFamily="18" charset="0"/>
              </a:rPr>
              <a:t>Unorganized</a:t>
            </a:r>
            <a:r>
              <a:rPr lang="en-US" altLang="zh-CN" dirty="0"/>
              <a:t>, not only lacking folder organization but also lacking description of each dataset. </a:t>
            </a:r>
          </a:p>
          <a:p>
            <a:endParaRPr lang="en-US" altLang="zh-CN" dirty="0"/>
          </a:p>
          <a:p>
            <a:r>
              <a:rPr lang="en-US" altLang="zh-CN" dirty="0"/>
              <a:t>Second is code comments - the quality of our codes is good, but comments are too few. As a tutorial, the comments are really important. </a:t>
            </a:r>
          </a:p>
          <a:p>
            <a:endParaRPr lang="en-US" altLang="zh-CN" dirty="0"/>
          </a:p>
          <a:p>
            <a:r>
              <a:rPr lang="en-US" altLang="zh-CN" dirty="0"/>
              <a:t>In terms of platform, our </a:t>
            </a:r>
            <a:r>
              <a:rPr lang="en-US" altLang="zh-CN" dirty="0" err="1"/>
              <a:t>exsiting</a:t>
            </a:r>
            <a:r>
              <a:rPr lang="en-US" altLang="zh-CN" dirty="0"/>
              <a:t> codes are all written in </a:t>
            </a:r>
            <a:r>
              <a:rPr lang="en-US" altLang="zh-CN" dirty="0" err="1"/>
              <a:t>Colab</a:t>
            </a:r>
            <a:r>
              <a:rPr lang="en-US" altLang="zh-CN" dirty="0"/>
              <a:t>. It’s good.</a:t>
            </a:r>
          </a:p>
          <a:p>
            <a:endParaRPr lang="en-US" altLang="zh-CN" dirty="0"/>
          </a:p>
          <a:p>
            <a:r>
              <a:rPr lang="en-US" altLang="zh-CN" dirty="0"/>
              <a:t>Then technically, we basically have both statistical methods and machine learning methods. </a:t>
            </a:r>
          </a:p>
          <a:p>
            <a:endParaRPr lang="en-US" altLang="zh-CN" dirty="0"/>
          </a:p>
          <a:p>
            <a:r>
              <a:rPr lang="en-US" altLang="zh-CN" dirty="0"/>
              <a:t>At the same time, we found our tutorial has many dependencies. Generally, the more dependencies, the higher the likelihood of failure when others try to run it. Especially since our machine learning methods are all written in TensorFlow.</a:t>
            </a:r>
          </a:p>
          <a:p>
            <a:endParaRPr lang="en-US" altLang="zh-CN" dirty="0"/>
          </a:p>
          <a:p>
            <a:r>
              <a:rPr lang="en-US" altLang="zh-CN" dirty="0"/>
              <a:t>What's most important for us now is to add dataset descriptions and more code comments.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12</a:t>
            </a:fld>
            <a:endParaRPr lang="zh-CN" altLang="en-US"/>
          </a:p>
        </p:txBody>
      </p:sp>
    </p:spTree>
    <p:extLst>
      <p:ext uri="{BB962C8B-B14F-4D97-AF65-F5344CB8AC3E}">
        <p14:creationId xmlns:p14="http://schemas.microsoft.com/office/powerpoint/2010/main" val="424544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C1917"/>
                </a:solidFill>
                <a:effectLst/>
                <a:latin typeface="-apple-system"/>
              </a:rPr>
              <a:t>Next are some problems I have encountered in my learning.</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13</a:t>
            </a:fld>
            <a:endParaRPr lang="zh-CN" altLang="en-US"/>
          </a:p>
        </p:txBody>
      </p:sp>
    </p:spTree>
    <p:extLst>
      <p:ext uri="{BB962C8B-B14F-4D97-AF65-F5344CB8AC3E}">
        <p14:creationId xmlns:p14="http://schemas.microsoft.com/office/powerpoint/2010/main" val="68908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will divide my presentation into 4 parts: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Part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will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introduce the work I did this week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Part 2 is some plans for completing this project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Part 3 is some analyses of the current status of this project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Part 4, there are some issues and questions in my learning.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2</a:t>
            </a:fld>
            <a:endParaRPr lang="zh-CN" altLang="en-US"/>
          </a:p>
        </p:txBody>
      </p:sp>
    </p:spTree>
    <p:extLst>
      <p:ext uri="{BB962C8B-B14F-4D97-AF65-F5344CB8AC3E}">
        <p14:creationId xmlns:p14="http://schemas.microsoft.com/office/powerpoint/2010/main" val="313061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C1917"/>
                </a:solidFill>
                <a:effectLst/>
                <a:latin typeface="-apple-system"/>
              </a:rPr>
              <a:t>Prof Song, About three days ago, you once mentioned in the group chat that if we can find a way to stack signals and get one template heartbeat signal with high signal-to-noise ratio.</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I only found one paper about stacking, and after reading this paper, I borrowed some methods from the paper. To achieve this goal, it requires seven steps.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First, find the locations of the peaks. Here we only need to focus on the large peaks and ignore the small peaks.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Second, with the large peak locations as the core, choose suitable distances. This is the most important step, but because features of my data are different from the paper’s data, I improved on their method. I will explain this method in detail on the next page.</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Third, slice the entire signal.</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Fourth, since the sliced signals won't be exactly equal length, we need to pad 0s at the end of the signal.</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Fifth, stack these sliced signals. We will transform a 1D signal into 2D.</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Sixth, compute the average, turning N signals into 1 signal. This step didn't appear in the paper, it was my own idea, I'm not sure if doing this is effective.</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Finally, we get the template heartbeat signal.</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3</a:t>
            </a:fld>
            <a:endParaRPr lang="zh-CN" altLang="en-US"/>
          </a:p>
        </p:txBody>
      </p:sp>
    </p:spTree>
    <p:extLst>
      <p:ext uri="{BB962C8B-B14F-4D97-AF65-F5344CB8AC3E}">
        <p14:creationId xmlns:p14="http://schemas.microsoft.com/office/powerpoint/2010/main" val="171520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C1917"/>
                </a:solidFill>
                <a:effectLst/>
                <a:latin typeface="-apple-system"/>
              </a:rPr>
              <a:t>Next, let's look at how to choose the distances.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The method provided in the paper is: take the average of the positions of two large peaks, and get a point. By subtracting adjacent points</a:t>
            </a:r>
            <a:r>
              <a:rPr lang="zh-CN" altLang="en-US" b="0" i="0" dirty="0">
                <a:solidFill>
                  <a:srgbClr val="1C1917"/>
                </a:solidFill>
                <a:effectLst/>
                <a:latin typeface="-apple-system"/>
              </a:rPr>
              <a:t>，</a:t>
            </a:r>
            <a:r>
              <a:rPr lang="en-US" altLang="zh-CN" b="0" i="0" dirty="0">
                <a:solidFill>
                  <a:srgbClr val="1C1917"/>
                </a:solidFill>
                <a:effectLst/>
                <a:latin typeface="-apple-system"/>
              </a:rPr>
              <a:t>we can get the length of each sliced signal.</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This method has two very important </a:t>
            </a:r>
            <a:r>
              <a:rPr lang="en-US" altLang="zh-CN" sz="1200" dirty="0">
                <a:latin typeface="Times New Roman" panose="02020603050405020304" pitchFamily="18" charset="0"/>
                <a:cs typeface="Times New Roman" panose="02020603050405020304" pitchFamily="18" charset="0"/>
              </a:rPr>
              <a:t>Disadvantages</a:t>
            </a:r>
            <a:r>
              <a:rPr lang="en-US" altLang="zh-CN" b="0" i="0" dirty="0">
                <a:solidFill>
                  <a:srgbClr val="1C1917"/>
                </a:solidFill>
                <a:effectLst/>
                <a:latin typeface="-apple-system"/>
              </a:rPr>
              <a:t>:</a:t>
            </a:r>
          </a:p>
          <a:p>
            <a:pPr algn="l"/>
            <a:endParaRPr lang="en-US" altLang="zh-CN" b="0" i="0" dirty="0">
              <a:solidFill>
                <a:srgbClr val="1C1917"/>
              </a:solidFill>
              <a:effectLst/>
              <a:latin typeface="-apple-system"/>
            </a:endParaRPr>
          </a:p>
          <a:p>
            <a:pPr algn="l">
              <a:buFont typeface="+mj-lt"/>
              <a:buAutoNum type="arabicPeriod"/>
            </a:pPr>
            <a:r>
              <a:rPr lang="en-US" altLang="zh-CN" b="0" i="0" dirty="0">
                <a:solidFill>
                  <a:srgbClr val="1C1917"/>
                </a:solidFill>
                <a:effectLst/>
                <a:latin typeface="-apple-system"/>
              </a:rPr>
              <a:t>Small peaks are cut open, and features cannot be extracted. The blue points in the picture is midpoints and the red part is one piece of sliced signal.</a:t>
            </a:r>
            <a:r>
              <a:rPr lang="zh-CN" altLang="en-US" b="0" i="0" dirty="0">
                <a:solidFill>
                  <a:srgbClr val="1C1917"/>
                </a:solidFill>
                <a:effectLst/>
                <a:latin typeface="-apple-system"/>
              </a:rPr>
              <a:t> </a:t>
            </a:r>
            <a:r>
              <a:rPr lang="en-US" altLang="zh-CN" b="0" i="0" dirty="0">
                <a:solidFill>
                  <a:srgbClr val="1C1917"/>
                </a:solidFill>
                <a:effectLst/>
                <a:latin typeface="-apple-system"/>
              </a:rPr>
              <a:t>And</a:t>
            </a:r>
            <a:r>
              <a:rPr lang="zh-CN" altLang="en-US" b="0" i="0" dirty="0">
                <a:solidFill>
                  <a:srgbClr val="1C1917"/>
                </a:solidFill>
                <a:effectLst/>
                <a:latin typeface="-apple-system"/>
              </a:rPr>
              <a:t> </a:t>
            </a:r>
            <a:r>
              <a:rPr lang="en-US" altLang="zh-CN" b="0" i="0" dirty="0">
                <a:solidFill>
                  <a:srgbClr val="1C1917"/>
                </a:solidFill>
                <a:effectLst/>
                <a:latin typeface="-apple-system"/>
              </a:rPr>
              <a:t>you can see, their small peaks are cut open.</a:t>
            </a:r>
          </a:p>
          <a:p>
            <a:pPr algn="l">
              <a:buFont typeface="+mj-lt"/>
              <a:buNone/>
            </a:pPr>
            <a:endParaRPr lang="en-US" altLang="zh-CN" b="0" i="0" dirty="0">
              <a:solidFill>
                <a:srgbClr val="1C1917"/>
              </a:solidFill>
              <a:effectLst/>
              <a:latin typeface="-apple-system"/>
            </a:endParaRPr>
          </a:p>
          <a:p>
            <a:pPr marL="0" indent="0">
              <a:buNone/>
            </a:pPr>
            <a:r>
              <a:rPr lang="en-US" altLang="zh-CN" b="0" i="0" dirty="0">
                <a:solidFill>
                  <a:srgbClr val="1C1917"/>
                </a:solidFill>
                <a:effectLst/>
                <a:latin typeface="-apple-system"/>
              </a:rPr>
              <a:t>2. </a:t>
            </a:r>
            <a:r>
              <a:rPr lang="en-US" altLang="zh-CN" sz="1200" b="0" i="0" dirty="0">
                <a:solidFill>
                  <a:srgbClr val="1C1917"/>
                </a:solidFill>
                <a:effectLst/>
                <a:latin typeface="Times New Roman" panose="02020603050405020304" pitchFamily="18" charset="0"/>
                <a:cs typeface="Times New Roman" panose="02020603050405020304" pitchFamily="18" charset="0"/>
              </a:rPr>
              <a:t>The first and last </a:t>
            </a:r>
            <a:r>
              <a:rPr lang="en-US" altLang="zh-CN" sz="1200" dirty="0">
                <a:solidFill>
                  <a:srgbClr val="1C1917"/>
                </a:solidFill>
                <a:latin typeface="Times New Roman" panose="02020603050405020304" pitchFamily="18" charset="0"/>
                <a:cs typeface="Times New Roman" panose="02020603050405020304" pitchFamily="18" charset="0"/>
              </a:rPr>
              <a:t>segments</a:t>
            </a:r>
            <a:r>
              <a:rPr lang="en-US" altLang="zh-CN" sz="1200" b="0" i="0" dirty="0">
                <a:solidFill>
                  <a:srgbClr val="1C1917"/>
                </a:solidFill>
                <a:effectLst/>
                <a:latin typeface="Times New Roman" panose="02020603050405020304" pitchFamily="18" charset="0"/>
                <a:cs typeface="Times New Roman" panose="02020603050405020304" pitchFamily="18" charset="0"/>
              </a:rPr>
              <a:t> of the signal need to be padded with </a:t>
            </a:r>
            <a:r>
              <a:rPr lang="en-US" altLang="zh-CN" sz="1200" dirty="0">
                <a:solidFill>
                  <a:srgbClr val="1C1917"/>
                </a:solidFill>
                <a:latin typeface="Times New Roman" panose="02020603050405020304" pitchFamily="18" charset="0"/>
                <a:cs typeface="Times New Roman" panose="02020603050405020304" pitchFamily="18" charset="0"/>
              </a:rPr>
              <a:t>so </a:t>
            </a:r>
            <a:r>
              <a:rPr lang="en-US" altLang="zh-CN" sz="1200" b="0" i="0" dirty="0">
                <a:solidFill>
                  <a:srgbClr val="1C1917"/>
                </a:solidFill>
                <a:effectLst/>
                <a:latin typeface="Times New Roman" panose="02020603050405020304" pitchFamily="18" charset="0"/>
                <a:cs typeface="Times New Roman" panose="02020603050405020304" pitchFamily="18" charset="0"/>
              </a:rPr>
              <a:t>many 0s.</a:t>
            </a:r>
            <a:endParaRPr lang="zh-CN" altLang="en-US" sz="1200" dirty="0">
              <a:latin typeface="Times New Roman" panose="02020603050405020304" pitchFamily="18" charset="0"/>
              <a:cs typeface="Times New Roman" panose="02020603050405020304" pitchFamily="18" charset="0"/>
            </a:endParaRPr>
          </a:p>
          <a:p>
            <a:pPr algn="l">
              <a:buFont typeface="+mj-lt"/>
              <a:buNone/>
            </a:pPr>
            <a:endParaRPr lang="en-US" altLang="zh-CN" b="0" i="0" dirty="0">
              <a:solidFill>
                <a:srgbClr val="1C1917"/>
              </a:solidFill>
              <a:effectLst/>
              <a:latin typeface="-apple-system"/>
            </a:endParaRP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My method is as follows: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Take the position of the first large peak as the Margin. Slicing signals based on this method can preserve the small peaks well, and requires almost no padding.</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4</a:t>
            </a:fld>
            <a:endParaRPr lang="zh-CN" altLang="en-US"/>
          </a:p>
        </p:txBody>
      </p:sp>
    </p:spTree>
    <p:extLst>
      <p:ext uri="{BB962C8B-B14F-4D97-AF65-F5344CB8AC3E}">
        <p14:creationId xmlns:p14="http://schemas.microsoft.com/office/powerpoint/2010/main" val="4211405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C1917"/>
                </a:solidFill>
                <a:effectLst/>
                <a:latin typeface="-apple-system"/>
              </a:rPr>
              <a:t>let's look at the results. </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The three graphs on the left are the Stacked Signals, and the three on the right are the Template Heartbeat Signals after taking the average.</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Of course, all three sets of graphs show relatively good results.</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5</a:t>
            </a:fld>
            <a:endParaRPr lang="zh-CN" altLang="en-US"/>
          </a:p>
        </p:txBody>
      </p:sp>
    </p:spTree>
    <p:extLst>
      <p:ext uri="{BB962C8B-B14F-4D97-AF65-F5344CB8AC3E}">
        <p14:creationId xmlns:p14="http://schemas.microsoft.com/office/powerpoint/2010/main" val="269117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C1917"/>
                </a:solidFill>
                <a:effectLst/>
                <a:latin typeface="-apple-system"/>
              </a:rPr>
              <a:t>This method also has some problems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First: The amplitude of the signal peaks decreases after getting the average.</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Second: Signals with negative values are almost impossible to extract. The negative signals disappear.</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Third: The signal peaks disappear. The second graph on the right.</a:t>
            </a:r>
          </a:p>
          <a:p>
            <a:pPr algn="l"/>
            <a:endParaRPr lang="en-US" altLang="zh-CN" b="0" i="0" dirty="0">
              <a:solidFill>
                <a:srgbClr val="1C1917"/>
              </a:solidFill>
              <a:effectLst/>
              <a:latin typeface="-apple-system"/>
            </a:endParaRPr>
          </a:p>
          <a:p>
            <a:pPr marL="0" indent="0">
              <a:buNone/>
            </a:pPr>
            <a:r>
              <a:rPr lang="en-US" altLang="zh-CN" b="0" i="0" dirty="0">
                <a:solidFill>
                  <a:srgbClr val="1C1917"/>
                </a:solidFill>
                <a:effectLst/>
                <a:latin typeface="-apple-system"/>
              </a:rPr>
              <a:t>Fourth: </a:t>
            </a:r>
            <a:r>
              <a:rPr lang="en-US" altLang="zh-CN" sz="1200" dirty="0">
                <a:latin typeface="Times New Roman" panose="02020603050405020304" pitchFamily="18" charset="0"/>
                <a:cs typeface="Times New Roman" panose="02020603050405020304" pitchFamily="18" charset="0"/>
              </a:rPr>
              <a:t>After being stacked, signals have a huge difference in time length.</a:t>
            </a:r>
          </a:p>
          <a:p>
            <a:pPr algn="l"/>
            <a:r>
              <a:rPr lang="en-US" altLang="zh-CN" b="0" i="0" dirty="0">
                <a:solidFill>
                  <a:srgbClr val="1C1917"/>
                </a:solidFill>
                <a:effectLst/>
                <a:latin typeface="-apple-system"/>
              </a:rPr>
              <a:t>Some are around a hundred milliseconds, some around 50 milliseconds.</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Regarding Problem 4, I speculate that </a:t>
            </a:r>
            <a:r>
              <a:rPr lang="en-US" altLang="zh-CN" b="0" i="0" dirty="0" err="1">
                <a:solidFill>
                  <a:srgbClr val="1C1917"/>
                </a:solidFill>
                <a:effectLst/>
                <a:latin typeface="-apple-system"/>
              </a:rPr>
              <a:t>downsampling</a:t>
            </a:r>
            <a:r>
              <a:rPr lang="en-US" altLang="zh-CN" b="0" i="0" dirty="0">
                <a:solidFill>
                  <a:srgbClr val="1C1917"/>
                </a:solidFill>
                <a:effectLst/>
                <a:latin typeface="-apple-system"/>
              </a:rPr>
              <a:t> long duration signals could solve this problem.</a:t>
            </a:r>
          </a:p>
          <a:p>
            <a:pPr algn="l"/>
            <a:endParaRPr lang="en-US" altLang="zh-CN" b="0" i="0" dirty="0">
              <a:solidFill>
                <a:srgbClr val="1C1917"/>
              </a:solidFill>
              <a:effectLst/>
              <a:latin typeface="-apple-system"/>
            </a:endParaRPr>
          </a:p>
          <a:p>
            <a:pPr algn="l"/>
            <a:r>
              <a:rPr lang="en-US" altLang="zh-CN" b="0" i="0" dirty="0">
                <a:solidFill>
                  <a:srgbClr val="1C1917"/>
                </a:solidFill>
                <a:effectLst/>
                <a:latin typeface="-apple-system"/>
              </a:rPr>
              <a:t>At the same time, I think the second issue could have a large impact on final result.</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6</a:t>
            </a:fld>
            <a:endParaRPr lang="zh-CN" altLang="en-US"/>
          </a:p>
        </p:txBody>
      </p:sp>
    </p:spTree>
    <p:extLst>
      <p:ext uri="{BB962C8B-B14F-4D97-AF65-F5344CB8AC3E}">
        <p14:creationId xmlns:p14="http://schemas.microsoft.com/office/powerpoint/2010/main" val="398995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work is related to the Nyquist sampling theorem, which appears in Chapter 1 of the book "Advanced Digital Signal Processing And Noise Reduction".</a:t>
            </a:r>
          </a:p>
          <a:p>
            <a:endParaRPr lang="en-US" altLang="zh-CN" dirty="0"/>
          </a:p>
          <a:p>
            <a:r>
              <a:rPr lang="en-US" altLang="zh-CN" dirty="0"/>
              <a:t>Initially, I could hardly understand the Nyquist theorem. </a:t>
            </a:r>
          </a:p>
          <a:p>
            <a:endParaRPr lang="en-US" altLang="zh-CN" dirty="0"/>
          </a:p>
          <a:p>
            <a:r>
              <a:rPr lang="en-US" altLang="zh-CN" dirty="0"/>
              <a:t>So I wrote a function in Python to demonstrate the intuitive meaning of the Nyquist theorem. The frequency of the analog signal keeps increasing, while the sampling frequency remains constant.</a:t>
            </a:r>
          </a:p>
          <a:p>
            <a:endParaRPr lang="en-US" altLang="zh-CN" dirty="0"/>
          </a:p>
          <a:p>
            <a:r>
              <a:rPr lang="en-US" altLang="zh-CN" dirty="0"/>
              <a:t>In the right pictures, the orange dots represent the sampling points. The light blue represents the original analog signal. The dark blue means the reconstructed signal after sampling.</a:t>
            </a:r>
          </a:p>
          <a:p>
            <a:endParaRPr lang="en-US" altLang="zh-CN" dirty="0"/>
          </a:p>
          <a:p>
            <a:r>
              <a:rPr lang="en-US" altLang="zh-CN" dirty="0"/>
              <a:t>The four graphs on the left show effective sampling. The four graphs in the middle are already very close to the limit of the Nyquist sampling theorem. four graphs on the right show aliasing </a:t>
            </a:r>
            <a:r>
              <a:rPr lang="en-US" altLang="zh-CN" sz="1200" b="0" i="0" dirty="0">
                <a:effectLst/>
                <a:latin typeface="Times New Roman" panose="02020603050405020304" pitchFamily="18" charset="0"/>
                <a:cs typeface="Times New Roman" panose="02020603050405020304" pitchFamily="18" charset="0"/>
              </a:rPr>
              <a:t>phenomenon</a:t>
            </a:r>
            <a:r>
              <a:rPr lang="en-US" altLang="zh-CN" dirty="0"/>
              <a:t>. </a:t>
            </a:r>
          </a:p>
          <a:p>
            <a:r>
              <a:rPr lang="en-US" altLang="zh-CN" dirty="0"/>
              <a:t>This leads to signal loss and distortion. </a:t>
            </a:r>
          </a:p>
          <a:p>
            <a:endParaRPr lang="en-US" altLang="zh-CN" dirty="0"/>
          </a:p>
          <a:p>
            <a:r>
              <a:rPr lang="en-US" altLang="zh-CN" dirty="0"/>
              <a:t>This method provides a very intuitive understanding of the sampling theorem.</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7</a:t>
            </a:fld>
            <a:endParaRPr lang="zh-CN" altLang="en-US"/>
          </a:p>
        </p:txBody>
      </p:sp>
    </p:spTree>
    <p:extLst>
      <p:ext uri="{BB962C8B-B14F-4D97-AF65-F5344CB8AC3E}">
        <p14:creationId xmlns:p14="http://schemas.microsoft.com/office/powerpoint/2010/main" val="263336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work is </a:t>
            </a:r>
            <a:r>
              <a:rPr lang="en-US" altLang="zh-CN" sz="1200" dirty="0">
                <a:latin typeface="Times New Roman" panose="02020603050405020304" pitchFamily="18" charset="0"/>
                <a:cs typeface="Times New Roman" panose="02020603050405020304" pitchFamily="18" charset="0"/>
              </a:rPr>
              <a:t>Noise Simulation</a:t>
            </a:r>
            <a:r>
              <a:rPr lang="en-US" altLang="zh-CN" dirty="0"/>
              <a:t>. </a:t>
            </a:r>
          </a:p>
          <a:p>
            <a:endParaRPr lang="en-US" altLang="zh-CN" dirty="0"/>
          </a:p>
          <a:p>
            <a:r>
              <a:rPr lang="en-US" altLang="zh-CN" dirty="0"/>
              <a:t>Introductions to noise appear in Chapter 1 and Chapter 2 of the book "Advanced Digital Signal Processing and Noise Reduction". I write codes to simulate some types of noises, briefly summarize their characteristics, and plot them. </a:t>
            </a:r>
          </a:p>
          <a:p>
            <a:endParaRPr lang="en-US" altLang="zh-CN" dirty="0"/>
          </a:p>
          <a:p>
            <a:r>
              <a:rPr lang="en-US" altLang="zh-CN" dirty="0"/>
              <a:t>Common noises  include white noise, band-limited white noise, transient noise, and burst noise.</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8</a:t>
            </a:fld>
            <a:endParaRPr lang="zh-CN" altLang="en-US"/>
          </a:p>
        </p:txBody>
      </p:sp>
    </p:spTree>
    <p:extLst>
      <p:ext uri="{BB962C8B-B14F-4D97-AF65-F5344CB8AC3E}">
        <p14:creationId xmlns:p14="http://schemas.microsoft.com/office/powerpoint/2010/main" val="91258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fourth part is some theoretical knowledge learning. This mainly includes two courses. The first is Signals and Systems. The second is </a:t>
            </a:r>
            <a:r>
              <a:rPr lang="en-US" altLang="zh-CN" sz="1200" dirty="0">
                <a:latin typeface="Times New Roman" panose="02020603050405020304" pitchFamily="18" charset="0"/>
                <a:cs typeface="Times New Roman" panose="02020603050405020304" pitchFamily="18" charset="0"/>
              </a:rPr>
              <a:t>Function of </a:t>
            </a:r>
            <a:r>
              <a:rPr lang="en-US" altLang="zh-CN" dirty="0"/>
              <a:t> Complex Variable.</a:t>
            </a:r>
          </a:p>
          <a:p>
            <a:endParaRPr lang="en-US" altLang="zh-CN" dirty="0"/>
          </a:p>
          <a:p>
            <a:r>
              <a:rPr lang="en-US" altLang="zh-CN" dirty="0"/>
              <a:t>For Signal and Systems, I‘m taking a course from UC Berkeley. My goal is to complete 6 labs and </a:t>
            </a:r>
            <a:r>
              <a:rPr lang="en-US" altLang="zh-CN" sz="1200" dirty="0">
                <a:latin typeface="Times New Roman" panose="02020603050405020304" pitchFamily="18" charset="0"/>
                <a:cs typeface="Times New Roman" panose="02020603050405020304" pitchFamily="18" charset="0"/>
              </a:rPr>
              <a:t>incorporate</a:t>
            </a:r>
            <a:r>
              <a:rPr lang="en-US" altLang="zh-CN" dirty="0"/>
              <a:t> these labs into our tutorial. </a:t>
            </a:r>
          </a:p>
          <a:p>
            <a:endParaRPr lang="en-US" altLang="zh-CN" dirty="0"/>
          </a:p>
          <a:p>
            <a:r>
              <a:rPr lang="en-US" altLang="zh-CN" dirty="0"/>
              <a:t>This week, I studied the Linear Time Invariant Systems chapter, which contains 3 lectures.</a:t>
            </a:r>
          </a:p>
          <a:p>
            <a:endParaRPr lang="en-US" altLang="zh-CN" dirty="0"/>
          </a:p>
          <a:p>
            <a:r>
              <a:rPr lang="en-US" altLang="zh-CN" dirty="0"/>
              <a:t>For </a:t>
            </a:r>
            <a:r>
              <a:rPr lang="en-US" altLang="zh-CN" sz="1200" dirty="0">
                <a:latin typeface="Times New Roman" panose="02020603050405020304" pitchFamily="18" charset="0"/>
                <a:cs typeface="Times New Roman" panose="02020603050405020304" pitchFamily="18" charset="0"/>
              </a:rPr>
              <a:t>Function of </a:t>
            </a:r>
            <a:r>
              <a:rPr lang="en-US" altLang="zh-CN" dirty="0"/>
              <a:t> Complex Variable, I'm following a tutorial on </a:t>
            </a:r>
            <a:r>
              <a:rPr lang="en-US" altLang="zh-CN" dirty="0" err="1"/>
              <a:t>Bilibili</a:t>
            </a:r>
            <a:r>
              <a:rPr lang="en-US" altLang="zh-CN" dirty="0"/>
              <a:t>. My goal is to master the complex analysis knowledge required to complete other specialized courses. </a:t>
            </a:r>
          </a:p>
          <a:p>
            <a:endParaRPr lang="en-US" altLang="zh-CN" dirty="0"/>
          </a:p>
          <a:p>
            <a:r>
              <a:rPr lang="en-US" altLang="zh-CN" dirty="0"/>
              <a:t>This week I learned about Operations with complex numbers; Euler‘s formula and Some concepts related to complex functions.</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9</a:t>
            </a:fld>
            <a:endParaRPr lang="zh-CN" altLang="en-US"/>
          </a:p>
        </p:txBody>
      </p:sp>
    </p:spTree>
    <p:extLst>
      <p:ext uri="{BB962C8B-B14F-4D97-AF65-F5344CB8AC3E}">
        <p14:creationId xmlns:p14="http://schemas.microsoft.com/office/powerpoint/2010/main" val="255201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226F-0FDE-ADCA-B981-0737D9DC43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ABB8-FEC8-D6C3-AF75-A249BCA47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9362A6-18C2-41E4-9ACE-B39C1F2BE55D}"/>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3668CED4-2D82-18BF-3EE3-F1E04EFAF3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C9BD4-0F60-1E5C-8899-6CB9D052BBE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47391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42D37-FC51-BC1F-CFE1-652AD9776E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A9D527-128B-C07A-BBE0-978418525D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AC53FE-9029-6241-CD11-FF843697A115}"/>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3BA72D27-072D-2561-9A8C-6A89ECF4C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50EB72-67F8-9663-80D5-C5F41473EE8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26286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D18C15-0487-9772-DD3C-4EE8DE4935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9F9B8-B02B-8761-B7FD-1A5A4CE914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AA57CA-2F73-4FD8-5775-0B0A001F52B0}"/>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B7DEA151-1EF8-017C-91EC-C8D93FF45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598E3-6F79-E83E-B33C-8D793C44195B}"/>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77261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D8E04-D209-3C4C-9965-1A9935D351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15DA00-1781-D5ED-51FF-504382AD0C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70773E-4E1B-CA9F-2B09-1D350653DC28}"/>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890AF8FB-65F4-1B1E-284F-526D5FC302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579CA-2077-7F33-D1B2-612949384CD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06525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E27B6-FE66-0601-66C7-C6AC486F53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D7878E-40C4-EBC3-22F5-6F8F8A804E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FAB066-B532-2BD5-D2B5-6AD27DA1F852}"/>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0811A1E0-664F-B975-B4D3-49BDB09DC7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64908-3D90-70BB-944E-9485F0E41C8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2778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49205-86A2-92D0-B772-3BCDDE11A0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EB6F7E-6BAB-FC0A-F189-A81BD8F061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EE0D600-C072-A404-0F50-D6F408A542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1749D0-1E54-0679-5F53-4DAD703C7174}"/>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6" name="页脚占位符 5">
            <a:extLst>
              <a:ext uri="{FF2B5EF4-FFF2-40B4-BE49-F238E27FC236}">
                <a16:creationId xmlns:a16="http://schemas.microsoft.com/office/drawing/2014/main" id="{3802CCC7-E63E-6148-4B31-24485E2C25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0FC7AC-77D2-F96A-2A64-036FD1B79808}"/>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83922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027A3-4356-3CF2-E8C1-2E328239470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0C3975-8154-4011-0D93-AE2AE1E07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036807-7B14-F8B4-7686-FCB078914B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1F7D2F-9A1E-475C-4359-C47497F3C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A76DD0-8C82-179D-1E33-C079E01D68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19BF26-A3BF-6A72-9795-671707400F58}"/>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8" name="页脚占位符 7">
            <a:extLst>
              <a:ext uri="{FF2B5EF4-FFF2-40B4-BE49-F238E27FC236}">
                <a16:creationId xmlns:a16="http://schemas.microsoft.com/office/drawing/2014/main" id="{F1C64E86-5447-674B-18FE-4EF08C522D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F3A91C-0205-9E3E-1805-D35AEA7396CA}"/>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1259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D167-A1B5-3B26-4DFF-C07242A5E7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1C883D-0D9A-CE53-7EF7-79408E992B3D}"/>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4" name="页脚占位符 3">
            <a:extLst>
              <a:ext uri="{FF2B5EF4-FFF2-40B4-BE49-F238E27FC236}">
                <a16:creationId xmlns:a16="http://schemas.microsoft.com/office/drawing/2014/main" id="{C12305E8-5115-78D3-7565-EBFCE5A071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A55DAC-9F26-B6BB-1435-44342C73072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6907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DA0EA-9E66-4BCF-5830-69D52FAEDD3A}"/>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3" name="页脚占位符 2">
            <a:extLst>
              <a:ext uri="{FF2B5EF4-FFF2-40B4-BE49-F238E27FC236}">
                <a16:creationId xmlns:a16="http://schemas.microsoft.com/office/drawing/2014/main" id="{CF96243A-C677-C2CA-C0CA-856636EBF6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2D3CCC-B8BE-8B51-6415-6809969765B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395379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F03FB-7198-053E-39D0-C659624F1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C53A62-7BE4-5FE9-EE85-D6277D30D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8596C5-2EE7-BB5F-3193-DAB2C478B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10BAF1-95B1-0C2A-B593-8E24DAC700F5}"/>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6" name="页脚占位符 5">
            <a:extLst>
              <a:ext uri="{FF2B5EF4-FFF2-40B4-BE49-F238E27FC236}">
                <a16:creationId xmlns:a16="http://schemas.microsoft.com/office/drawing/2014/main" id="{A8862598-5738-8DE2-1D9C-6ADF08F7D7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04FD61-713A-DE87-B32D-A780C0920D7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0778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C8BED-EF9A-927F-B5C9-64D91E511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1DA5D9-48B9-B85F-1162-FDB05B5D3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ED3F-791A-28FA-5ED0-D7C471CC7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CDF28C-0D1B-4D1B-9CE7-D58D04F43E69}"/>
              </a:ext>
            </a:extLst>
          </p:cNvPr>
          <p:cNvSpPr>
            <a:spLocks noGrp="1"/>
          </p:cNvSpPr>
          <p:nvPr>
            <p:ph type="dt" sz="half" idx="10"/>
          </p:nvPr>
        </p:nvSpPr>
        <p:spPr/>
        <p:txBody>
          <a:bodyPr/>
          <a:lstStyle/>
          <a:p>
            <a:fld id="{5647DC1B-4743-47FE-A400-A2B750CAD470}" type="datetimeFigureOut">
              <a:rPr lang="zh-CN" altLang="en-US" smtClean="0"/>
              <a:t>2023-07-31</a:t>
            </a:fld>
            <a:endParaRPr lang="zh-CN" altLang="en-US"/>
          </a:p>
        </p:txBody>
      </p:sp>
      <p:sp>
        <p:nvSpPr>
          <p:cNvPr id="6" name="页脚占位符 5">
            <a:extLst>
              <a:ext uri="{FF2B5EF4-FFF2-40B4-BE49-F238E27FC236}">
                <a16:creationId xmlns:a16="http://schemas.microsoft.com/office/drawing/2014/main" id="{8EAFD2B8-7442-04C4-DF52-E73728140B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EBE4-6CBB-E2F1-A614-252DD0FF312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52516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409B96-826E-6F21-E565-18ACC1C03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E8153E-782F-9F38-B76E-3B4EC127A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41F551-E645-70FA-9CCA-DAB4A2AD3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7DC1B-4743-47FE-A400-A2B750CAD470}" type="datetimeFigureOut">
              <a:rPr lang="zh-CN" altLang="en-US" smtClean="0"/>
              <a:t>2023-07-31</a:t>
            </a:fld>
            <a:endParaRPr lang="zh-CN" altLang="en-US"/>
          </a:p>
        </p:txBody>
      </p:sp>
      <p:sp>
        <p:nvSpPr>
          <p:cNvPr id="5" name="页脚占位符 4">
            <a:extLst>
              <a:ext uri="{FF2B5EF4-FFF2-40B4-BE49-F238E27FC236}">
                <a16:creationId xmlns:a16="http://schemas.microsoft.com/office/drawing/2014/main" id="{30209E3B-87F5-A773-48A2-52ABC59EF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778694-5FFA-C370-8A8E-5A1E97C6D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975951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2490794" y="2782669"/>
            <a:ext cx="7210408" cy="646331"/>
          </a:xfrm>
          <a:prstGeom prst="rect">
            <a:avLst/>
          </a:prstGeom>
          <a:noFill/>
        </p:spPr>
        <p:txBody>
          <a:bodyPr wrap="square" rtlCol="0">
            <a:spAutoFit/>
          </a:bodyPr>
          <a:lstStyle/>
          <a:p>
            <a:pPr algn="ctr"/>
            <a:r>
              <a:rPr lang="en-US" altLang="zh-CN" sz="3600" dirty="0">
                <a:latin typeface="Times New Roman" panose="02020603050405020304" pitchFamily="18" charset="0"/>
                <a:cs typeface="Times New Roman" panose="02020603050405020304" pitchFamily="18" charset="0"/>
              </a:rPr>
              <a:t>Presentation about Progress in NRSR</a:t>
            </a:r>
          </a:p>
        </p:txBody>
      </p:sp>
      <p:sp>
        <p:nvSpPr>
          <p:cNvPr id="3" name="文本框 2">
            <a:extLst>
              <a:ext uri="{FF2B5EF4-FFF2-40B4-BE49-F238E27FC236}">
                <a16:creationId xmlns:a16="http://schemas.microsoft.com/office/drawing/2014/main" id="{11974E84-A295-73A6-F451-ABDE3F1A1C08}"/>
              </a:ext>
            </a:extLst>
          </p:cNvPr>
          <p:cNvSpPr txBox="1"/>
          <p:nvPr/>
        </p:nvSpPr>
        <p:spPr>
          <a:xfrm>
            <a:off x="5044438" y="5095533"/>
            <a:ext cx="2103120" cy="584775"/>
          </a:xfrm>
          <a:prstGeom prst="rect">
            <a:avLst/>
          </a:prstGeom>
          <a:noFill/>
        </p:spPr>
        <p:txBody>
          <a:bodyPr wrap="square" rtlCol="0">
            <a:spAutoFit/>
          </a:bodyPr>
          <a:lstStyle/>
          <a:p>
            <a:pPr algn="ctr"/>
            <a:r>
              <a:rPr lang="en-US" altLang="zh-CN" sz="1600" dirty="0" err="1">
                <a:latin typeface="Times New Roman" panose="02020603050405020304" pitchFamily="18" charset="0"/>
                <a:cs typeface="Times New Roman" panose="02020603050405020304" pitchFamily="18" charset="0"/>
              </a:rPr>
              <a:t>Jiayu</a:t>
            </a:r>
            <a:r>
              <a:rPr lang="en-US" altLang="zh-CN" sz="1600" dirty="0">
                <a:latin typeface="Times New Roman" panose="02020603050405020304" pitchFamily="18" charset="0"/>
                <a:cs typeface="Times New Roman" panose="02020603050405020304" pitchFamily="18" charset="0"/>
              </a:rPr>
              <a:t> Chen</a:t>
            </a:r>
          </a:p>
          <a:p>
            <a:pPr algn="ctr"/>
            <a:r>
              <a:rPr lang="en-US" altLang="zh-CN" sz="1600" dirty="0">
                <a:latin typeface="Times New Roman" panose="02020603050405020304" pitchFamily="18" charset="0"/>
                <a:cs typeface="Times New Roman" panose="02020603050405020304" pitchFamily="18" charset="0"/>
              </a:rPr>
              <a:t>2023.7.31</a:t>
            </a:r>
          </a:p>
        </p:txBody>
      </p:sp>
    </p:spTree>
    <p:extLst>
      <p:ext uri="{BB962C8B-B14F-4D97-AF65-F5344CB8AC3E}">
        <p14:creationId xmlns:p14="http://schemas.microsoft.com/office/powerpoint/2010/main" val="576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45182662-7C4D-EB62-65FC-8C9F0657A95F}"/>
              </a:ext>
            </a:extLst>
          </p:cNvPr>
          <p:cNvGraphicFramePr/>
          <p:nvPr>
            <p:extLst>
              <p:ext uri="{D42A27DB-BD31-4B8C-83A1-F6EECF244321}">
                <p14:modId xmlns:p14="http://schemas.microsoft.com/office/powerpoint/2010/main" val="605689881"/>
              </p:ext>
            </p:extLst>
          </p:nvPr>
        </p:nvGraphicFramePr>
        <p:xfrm>
          <a:off x="3301481" y="1371601"/>
          <a:ext cx="5589037" cy="4264088"/>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本框 18">
            <a:extLst>
              <a:ext uri="{FF2B5EF4-FFF2-40B4-BE49-F238E27FC236}">
                <a16:creationId xmlns:a16="http://schemas.microsoft.com/office/drawing/2014/main" id="{0B7DBE9E-45D0-9AB9-498D-BF80DFC5AD10}"/>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Time Review</a:t>
            </a:r>
            <a:endParaRPr lang="en-US" altLang="zh-CN" sz="24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00FB0167-787D-DDC2-27A7-D444E678BF43}"/>
              </a:ext>
            </a:extLst>
          </p:cNvPr>
          <p:cNvSpPr/>
          <p:nvPr/>
        </p:nvSpPr>
        <p:spPr>
          <a:xfrm>
            <a:off x="8890518" y="2286000"/>
            <a:ext cx="152400" cy="152400"/>
          </a:xfrm>
          <a:prstGeom prst="rect">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C722CD6-732D-37D6-700D-2E92816D0701}"/>
              </a:ext>
            </a:extLst>
          </p:cNvPr>
          <p:cNvSpPr/>
          <p:nvPr/>
        </p:nvSpPr>
        <p:spPr>
          <a:xfrm>
            <a:off x="9042918" y="2286000"/>
            <a:ext cx="152400" cy="152400"/>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A3D90A5-F384-69FB-3611-AE387E1EED48}"/>
              </a:ext>
            </a:extLst>
          </p:cNvPr>
          <p:cNvSpPr/>
          <p:nvPr/>
        </p:nvSpPr>
        <p:spPr>
          <a:xfrm>
            <a:off x="8903736" y="1905000"/>
            <a:ext cx="152400" cy="152400"/>
          </a:xfrm>
          <a:prstGeom prst="rect">
            <a:avLst/>
          </a:prstGeom>
          <a:solidFill>
            <a:srgbClr val="F8CB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136B2F1-FF56-41E4-4F77-78E75239572C}"/>
              </a:ext>
            </a:extLst>
          </p:cNvPr>
          <p:cNvSpPr/>
          <p:nvPr/>
        </p:nvSpPr>
        <p:spPr>
          <a:xfrm>
            <a:off x="9056136" y="1905000"/>
            <a:ext cx="152400" cy="152400"/>
          </a:xfrm>
          <a:prstGeom prst="rect">
            <a:avLst/>
          </a:prstGeom>
          <a:solidFill>
            <a:srgbClr val="F4B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003E3C0-2C71-C55F-781D-A7AC81F68365}"/>
              </a:ext>
            </a:extLst>
          </p:cNvPr>
          <p:cNvSpPr/>
          <p:nvPr/>
        </p:nvSpPr>
        <p:spPr>
          <a:xfrm>
            <a:off x="8890518" y="2667000"/>
            <a:ext cx="152400" cy="152400"/>
          </a:xfrm>
          <a:prstGeom prst="rect">
            <a:avLst/>
          </a:prstGeom>
          <a:solidFill>
            <a:srgbClr val="D0C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40BB3F1-4915-E005-5DB2-2A7F1F090461}"/>
              </a:ext>
            </a:extLst>
          </p:cNvPr>
          <p:cNvSpPr/>
          <p:nvPr/>
        </p:nvSpPr>
        <p:spPr>
          <a:xfrm>
            <a:off x="9042918" y="2667000"/>
            <a:ext cx="152400" cy="152400"/>
          </a:xfrm>
          <a:prstGeom prst="rect">
            <a:avLst/>
          </a:prstGeom>
          <a:solidFill>
            <a:srgbClr val="D0C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34351CA-1470-B2A4-D043-A73940654322}"/>
              </a:ext>
            </a:extLst>
          </p:cNvPr>
          <p:cNvSpPr txBox="1"/>
          <p:nvPr/>
        </p:nvSpPr>
        <p:spPr>
          <a:xfrm>
            <a:off x="9322836" y="1842700"/>
            <a:ext cx="22134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Theoretical</a:t>
            </a:r>
            <a:r>
              <a:rPr lang="en-US" altLang="zh-CN" sz="1000" dirty="0"/>
              <a:t> </a:t>
            </a:r>
            <a:r>
              <a:rPr lang="en-US" altLang="zh-CN" sz="1200" dirty="0">
                <a:latin typeface="Times New Roman" panose="02020603050405020304" pitchFamily="18" charset="0"/>
                <a:cs typeface="Times New Roman" panose="02020603050405020304" pitchFamily="18" charset="0"/>
              </a:rPr>
              <a:t>knowledge Learning</a:t>
            </a:r>
            <a:endParaRPr lang="zh-CN" altLang="en-US" sz="12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501FB96-D0B9-3C3A-B661-D29D9ADBC554}"/>
              </a:ext>
            </a:extLst>
          </p:cNvPr>
          <p:cNvSpPr txBox="1"/>
          <p:nvPr/>
        </p:nvSpPr>
        <p:spPr>
          <a:xfrm>
            <a:off x="9322835" y="2223700"/>
            <a:ext cx="2085975"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Read Books and Coding</a:t>
            </a:r>
            <a:endParaRPr lang="zh-CN" altLang="en-US" sz="12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691C3D2-BB6B-E26F-73F4-DDE3A591CDA0}"/>
              </a:ext>
            </a:extLst>
          </p:cNvPr>
          <p:cNvSpPr txBox="1"/>
          <p:nvPr/>
        </p:nvSpPr>
        <p:spPr>
          <a:xfrm>
            <a:off x="9322835" y="2604700"/>
            <a:ext cx="2085975"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Prepare the Presentation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161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8395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Plan</a:t>
            </a:r>
            <a:endParaRPr lang="en-US" altLang="zh-CN" sz="32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34DFC5F7-F55B-1C3A-529B-FB98755F0A00}"/>
              </a:ext>
            </a:extLst>
          </p:cNvPr>
          <p:cNvSpPr/>
          <p:nvPr/>
        </p:nvSpPr>
        <p:spPr>
          <a:xfrm>
            <a:off x="3168558" y="1661979"/>
            <a:ext cx="1624619" cy="1853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44DB678B-6A09-8A86-33DD-763BBBEB3091}"/>
              </a:ext>
            </a:extLst>
          </p:cNvPr>
          <p:cNvCxnSpPr>
            <a:cxnSpLocks/>
          </p:cNvCxnSpPr>
          <p:nvPr/>
        </p:nvCxnSpPr>
        <p:spPr>
          <a:xfrm flipH="1">
            <a:off x="3168585" y="1148235"/>
            <a:ext cx="8641" cy="4634671"/>
          </a:xfrm>
          <a:prstGeom prst="line">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F82E61A-163F-9D7C-BFA4-EA39DE32B81F}"/>
              </a:ext>
            </a:extLst>
          </p:cNvPr>
          <p:cNvSpPr txBox="1"/>
          <p:nvPr/>
        </p:nvSpPr>
        <p:spPr>
          <a:xfrm>
            <a:off x="513806" y="1585388"/>
            <a:ext cx="197752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Application Materials</a:t>
            </a:r>
            <a:endParaRPr lang="zh-CN" altLang="en-US" sz="16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92FC03BA-2CBA-C927-DD33-D6CA5F0A8F33}"/>
              </a:ext>
            </a:extLst>
          </p:cNvPr>
          <p:cNvCxnSpPr>
            <a:cxnSpLocks/>
          </p:cNvCxnSpPr>
          <p:nvPr/>
        </p:nvCxnSpPr>
        <p:spPr>
          <a:xfrm>
            <a:off x="3168585" y="5782906"/>
            <a:ext cx="8261415" cy="0"/>
          </a:xfrm>
          <a:prstGeom prst="line">
            <a:avLst/>
          </a:prstGeom>
          <a:ln w="190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D61EF1E-D5FC-77CD-209A-C0FC2A972F25}"/>
              </a:ext>
            </a:extLst>
          </p:cNvPr>
          <p:cNvCxnSpPr/>
          <p:nvPr/>
        </p:nvCxnSpPr>
        <p:spPr>
          <a:xfrm>
            <a:off x="4779664"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8FB07AD-2294-180B-E5FA-4B2088E38512}"/>
              </a:ext>
            </a:extLst>
          </p:cNvPr>
          <p:cNvCxnSpPr/>
          <p:nvPr/>
        </p:nvCxnSpPr>
        <p:spPr>
          <a:xfrm>
            <a:off x="5593786"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E09FDAF-4ED7-1CDF-5AFF-7417F642844D}"/>
              </a:ext>
            </a:extLst>
          </p:cNvPr>
          <p:cNvCxnSpPr/>
          <p:nvPr/>
        </p:nvCxnSpPr>
        <p:spPr>
          <a:xfrm>
            <a:off x="6399322"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CC3347B-D748-7C50-408A-21F8354969CB}"/>
              </a:ext>
            </a:extLst>
          </p:cNvPr>
          <p:cNvCxnSpPr/>
          <p:nvPr/>
        </p:nvCxnSpPr>
        <p:spPr>
          <a:xfrm>
            <a:off x="7204855"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2171B1B-F36F-9191-C684-D62F2C6BAD2A}"/>
              </a:ext>
            </a:extLst>
          </p:cNvPr>
          <p:cNvCxnSpPr/>
          <p:nvPr/>
        </p:nvCxnSpPr>
        <p:spPr>
          <a:xfrm>
            <a:off x="8010380"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4D31247-7AB7-6F8A-2642-C8FC993F6DFE}"/>
              </a:ext>
            </a:extLst>
          </p:cNvPr>
          <p:cNvCxnSpPr/>
          <p:nvPr/>
        </p:nvCxnSpPr>
        <p:spPr>
          <a:xfrm>
            <a:off x="8815894"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7DB0381-761F-E1F2-24C8-7C2208A45582}"/>
              </a:ext>
            </a:extLst>
          </p:cNvPr>
          <p:cNvCxnSpPr/>
          <p:nvPr/>
        </p:nvCxnSpPr>
        <p:spPr>
          <a:xfrm>
            <a:off x="9623681" y="1481494"/>
            <a:ext cx="0" cy="430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CCC47B6-595D-7949-9030-02077DCEA783}"/>
              </a:ext>
            </a:extLst>
          </p:cNvPr>
          <p:cNvCxnSpPr/>
          <p:nvPr/>
        </p:nvCxnSpPr>
        <p:spPr>
          <a:xfrm>
            <a:off x="10431466" y="1481494"/>
            <a:ext cx="0" cy="4301412"/>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D3895BA-0FBF-6449-5DD0-FCA648FDEF9E}"/>
              </a:ext>
            </a:extLst>
          </p:cNvPr>
          <p:cNvSpPr txBox="1"/>
          <p:nvPr/>
        </p:nvSpPr>
        <p:spPr>
          <a:xfrm>
            <a:off x="513805" y="2219339"/>
            <a:ext cx="197752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Signals and Systems</a:t>
            </a:r>
          </a:p>
        </p:txBody>
      </p:sp>
      <p:sp>
        <p:nvSpPr>
          <p:cNvPr id="42" name="文本框 41">
            <a:extLst>
              <a:ext uri="{FF2B5EF4-FFF2-40B4-BE49-F238E27FC236}">
                <a16:creationId xmlns:a16="http://schemas.microsoft.com/office/drawing/2014/main" id="{CDD63B17-628D-8C96-8DD3-1155F28A378A}"/>
              </a:ext>
            </a:extLst>
          </p:cNvPr>
          <p:cNvSpPr txBox="1"/>
          <p:nvPr/>
        </p:nvSpPr>
        <p:spPr>
          <a:xfrm>
            <a:off x="513807" y="2924954"/>
            <a:ext cx="2813323"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Function of Complex Variable</a:t>
            </a:r>
          </a:p>
        </p:txBody>
      </p:sp>
      <p:sp>
        <p:nvSpPr>
          <p:cNvPr id="43" name="矩形 42">
            <a:extLst>
              <a:ext uri="{FF2B5EF4-FFF2-40B4-BE49-F238E27FC236}">
                <a16:creationId xmlns:a16="http://schemas.microsoft.com/office/drawing/2014/main" id="{AA6B00CA-C9D6-9D90-CA79-3DFA6F277E8B}"/>
              </a:ext>
            </a:extLst>
          </p:cNvPr>
          <p:cNvSpPr/>
          <p:nvPr/>
        </p:nvSpPr>
        <p:spPr>
          <a:xfrm>
            <a:off x="3174981" y="3005596"/>
            <a:ext cx="794019" cy="1772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1784C6C-2E0E-7930-5E97-11B402046626}"/>
              </a:ext>
            </a:extLst>
          </p:cNvPr>
          <p:cNvSpPr/>
          <p:nvPr/>
        </p:nvSpPr>
        <p:spPr>
          <a:xfrm>
            <a:off x="5591534" y="3000862"/>
            <a:ext cx="1621962" cy="1867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AB3EE56C-5BC5-60CB-3C36-C978EE555DB9}"/>
              </a:ext>
            </a:extLst>
          </p:cNvPr>
          <p:cNvSpPr txBox="1"/>
          <p:nvPr/>
        </p:nvSpPr>
        <p:spPr>
          <a:xfrm>
            <a:off x="513806" y="4310479"/>
            <a:ext cx="215170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Hidden Markov Models</a:t>
            </a:r>
            <a:endParaRPr lang="zh-CN" altLang="en-US" sz="1600"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3F1397D5-4E32-2C5C-82EE-ED303615A559}"/>
              </a:ext>
            </a:extLst>
          </p:cNvPr>
          <p:cNvSpPr/>
          <p:nvPr/>
        </p:nvSpPr>
        <p:spPr>
          <a:xfrm>
            <a:off x="4785996" y="4386387"/>
            <a:ext cx="811895" cy="1867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96AF094-10A7-9A31-2176-59D1CDF31F60}"/>
              </a:ext>
            </a:extLst>
          </p:cNvPr>
          <p:cNvSpPr txBox="1"/>
          <p:nvPr/>
        </p:nvSpPr>
        <p:spPr>
          <a:xfrm>
            <a:off x="519650" y="5058688"/>
            <a:ext cx="2425199" cy="338554"/>
          </a:xfrm>
          <a:prstGeom prst="rect">
            <a:avLst/>
          </a:prstGeom>
          <a:no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Reading books, Coding</a:t>
            </a:r>
            <a:endParaRPr lang="zh-CN" altLang="en-US" sz="1600" b="1"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C029EC5-C70F-491A-BE76-CF67A883C312}"/>
              </a:ext>
            </a:extLst>
          </p:cNvPr>
          <p:cNvSpPr/>
          <p:nvPr/>
        </p:nvSpPr>
        <p:spPr>
          <a:xfrm>
            <a:off x="3177226" y="5198261"/>
            <a:ext cx="7254240" cy="1772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688A1D02-7FD2-EB29-DEF9-8E54E468CED1}"/>
              </a:ext>
            </a:extLst>
          </p:cNvPr>
          <p:cNvSpPr txBox="1"/>
          <p:nvPr/>
        </p:nvSpPr>
        <p:spPr>
          <a:xfrm>
            <a:off x="3985376" y="5856225"/>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Week1</a:t>
            </a:r>
            <a:endParaRPr lang="zh-CN" altLang="en-US" sz="1600"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CFD188BC-B95E-E941-270F-10CE2E1E12D5}"/>
              </a:ext>
            </a:extLst>
          </p:cNvPr>
          <p:cNvSpPr txBox="1"/>
          <p:nvPr/>
        </p:nvSpPr>
        <p:spPr>
          <a:xfrm>
            <a:off x="4785995" y="5856225"/>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Week2</a:t>
            </a:r>
            <a:endParaRPr lang="zh-CN" altLang="en-US" sz="1600"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B446719A-1469-ED8A-06C1-4D4A1B3C2208}"/>
              </a:ext>
            </a:extLst>
          </p:cNvPr>
          <p:cNvSpPr txBox="1"/>
          <p:nvPr/>
        </p:nvSpPr>
        <p:spPr>
          <a:xfrm>
            <a:off x="5597891" y="5856224"/>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Week3</a:t>
            </a:r>
            <a:endParaRPr lang="zh-CN" altLang="en-US" sz="1600"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99B1164C-8F77-99BE-E577-7B75DC75DBF9}"/>
              </a:ext>
            </a:extLst>
          </p:cNvPr>
          <p:cNvSpPr txBox="1"/>
          <p:nvPr/>
        </p:nvSpPr>
        <p:spPr>
          <a:xfrm>
            <a:off x="6416930" y="5856224"/>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Week4</a:t>
            </a:r>
            <a:endParaRPr lang="zh-CN" altLang="en-US" sz="1600"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578FA75B-1A78-5F32-4CF4-5B76F8A38333}"/>
              </a:ext>
            </a:extLst>
          </p:cNvPr>
          <p:cNvSpPr txBox="1"/>
          <p:nvPr/>
        </p:nvSpPr>
        <p:spPr>
          <a:xfrm>
            <a:off x="7236340" y="5856224"/>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Week5</a:t>
            </a:r>
            <a:endParaRPr lang="zh-CN" altLang="en-US" sz="16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A277F860-CD8A-A188-CFFF-3F2E3AE8DDDA}"/>
              </a:ext>
            </a:extLst>
          </p:cNvPr>
          <p:cNvSpPr txBox="1"/>
          <p:nvPr/>
        </p:nvSpPr>
        <p:spPr>
          <a:xfrm>
            <a:off x="8010380" y="5851727"/>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Week6</a:t>
            </a:r>
            <a:endParaRPr lang="zh-CN" altLang="en-US" sz="1600"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4471589C-459D-44D8-DE3F-E44ECB1B8D8B}"/>
              </a:ext>
            </a:extLst>
          </p:cNvPr>
          <p:cNvSpPr txBox="1"/>
          <p:nvPr/>
        </p:nvSpPr>
        <p:spPr>
          <a:xfrm>
            <a:off x="3177226" y="5877021"/>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Start</a:t>
            </a:r>
            <a:endParaRPr lang="zh-CN" altLang="en-US" sz="16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65E3594-507B-1C71-4A47-307CB7FACFBC}"/>
              </a:ext>
            </a:extLst>
          </p:cNvPr>
          <p:cNvSpPr txBox="1"/>
          <p:nvPr/>
        </p:nvSpPr>
        <p:spPr>
          <a:xfrm>
            <a:off x="8822276" y="5856224"/>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Week7</a:t>
            </a:r>
            <a:endParaRPr lang="zh-CN" altLang="en-US" sz="1600"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36DAD1C9-7B79-8F41-0358-D25EEFAD51C5}"/>
              </a:ext>
            </a:extLst>
          </p:cNvPr>
          <p:cNvSpPr txBox="1"/>
          <p:nvPr/>
        </p:nvSpPr>
        <p:spPr>
          <a:xfrm>
            <a:off x="519525" y="3623774"/>
            <a:ext cx="215170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Bayesian Inference </a:t>
            </a:r>
            <a:endParaRPr lang="zh-CN" altLang="en-US" sz="1600"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4D4D68C7-5663-EE01-5D8B-DDD34C17750F}"/>
              </a:ext>
            </a:extLst>
          </p:cNvPr>
          <p:cNvSpPr/>
          <p:nvPr/>
        </p:nvSpPr>
        <p:spPr>
          <a:xfrm>
            <a:off x="3978012" y="3756077"/>
            <a:ext cx="801305" cy="1772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9437405F-7EF0-BB09-4A91-9089C9AA149F}"/>
              </a:ext>
            </a:extLst>
          </p:cNvPr>
          <p:cNvSpPr txBox="1"/>
          <p:nvPr/>
        </p:nvSpPr>
        <p:spPr>
          <a:xfrm>
            <a:off x="3157313" y="4968577"/>
            <a:ext cx="89796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Chapter 1,</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a:t>
            </a:r>
            <a:endParaRPr lang="zh-CN" altLang="en-US" sz="11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EF4BB80D-992A-EE8C-4E0C-944C47DC95BB}"/>
              </a:ext>
            </a:extLst>
          </p:cNvPr>
          <p:cNvSpPr txBox="1"/>
          <p:nvPr/>
        </p:nvSpPr>
        <p:spPr>
          <a:xfrm>
            <a:off x="3938224" y="4952614"/>
            <a:ext cx="891038" cy="261610"/>
          </a:xfrm>
          <a:prstGeom prst="rect">
            <a:avLst/>
          </a:prstGeom>
          <a:noFill/>
        </p:spPr>
        <p:txBody>
          <a:bodyPr wrap="square" rtlCol="0">
            <a:spAutoFit/>
          </a:bodyPr>
          <a:lstStyle/>
          <a:p>
            <a:pPr algn="ctr"/>
            <a:r>
              <a:rPr lang="en-US" altLang="zh-CN" sz="1100" dirty="0">
                <a:latin typeface="Times New Roman" panose="02020603050405020304" pitchFamily="18" charset="0"/>
                <a:cs typeface="Times New Roman" panose="02020603050405020304" pitchFamily="18" charset="0"/>
              </a:rPr>
              <a:t>Chapter 3,</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4</a:t>
            </a:r>
            <a:endParaRPr lang="zh-CN" altLang="en-US" sz="11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82343314-303A-BB29-1392-92A99A7BC642}"/>
              </a:ext>
            </a:extLst>
          </p:cNvPr>
          <p:cNvSpPr txBox="1"/>
          <p:nvPr/>
        </p:nvSpPr>
        <p:spPr>
          <a:xfrm>
            <a:off x="4731485" y="4952614"/>
            <a:ext cx="897968" cy="261610"/>
          </a:xfrm>
          <a:prstGeom prst="rect">
            <a:avLst/>
          </a:prstGeom>
          <a:noFill/>
        </p:spPr>
        <p:txBody>
          <a:bodyPr wrap="square" rtlCol="0">
            <a:spAutoFit/>
          </a:bodyPr>
          <a:lstStyle/>
          <a:p>
            <a:pPr algn="ctr"/>
            <a:r>
              <a:rPr lang="en-US" altLang="zh-CN" sz="1100" dirty="0">
                <a:latin typeface="Times New Roman" panose="02020603050405020304" pitchFamily="18" charset="0"/>
                <a:cs typeface="Times New Roman" panose="02020603050405020304" pitchFamily="18" charset="0"/>
              </a:rPr>
              <a:t>Chapter 3,</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5</a:t>
            </a:r>
            <a:endParaRPr lang="zh-CN" altLang="en-US" sz="110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D671A55C-470E-70C5-A0F6-CC856CDB6B6E}"/>
              </a:ext>
            </a:extLst>
          </p:cNvPr>
          <p:cNvSpPr txBox="1"/>
          <p:nvPr/>
        </p:nvSpPr>
        <p:spPr>
          <a:xfrm>
            <a:off x="5641964" y="4943886"/>
            <a:ext cx="81659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Chapter 6</a:t>
            </a:r>
            <a:endParaRPr lang="zh-CN" altLang="en-US" sz="1100"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82E39A6B-A089-2875-2A62-1295AFDC1901}"/>
              </a:ext>
            </a:extLst>
          </p:cNvPr>
          <p:cNvSpPr txBox="1"/>
          <p:nvPr/>
        </p:nvSpPr>
        <p:spPr>
          <a:xfrm>
            <a:off x="6439928" y="4940224"/>
            <a:ext cx="89796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Chapter 7</a:t>
            </a:r>
            <a:endParaRPr lang="zh-CN" altLang="en-US" sz="110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B69BAAF-5E34-87BB-0887-0775E446B580}"/>
              </a:ext>
            </a:extLst>
          </p:cNvPr>
          <p:cNvSpPr txBox="1"/>
          <p:nvPr/>
        </p:nvSpPr>
        <p:spPr>
          <a:xfrm>
            <a:off x="7213496" y="4952614"/>
            <a:ext cx="89796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Chapter 8</a:t>
            </a:r>
            <a:endParaRPr lang="zh-CN" altLang="en-US" sz="1100"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299C3B7F-6D03-7F9B-EDE4-6DF454654056}"/>
              </a:ext>
            </a:extLst>
          </p:cNvPr>
          <p:cNvSpPr txBox="1"/>
          <p:nvPr/>
        </p:nvSpPr>
        <p:spPr>
          <a:xfrm>
            <a:off x="8026064" y="4952614"/>
            <a:ext cx="89796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Chapter 9</a:t>
            </a:r>
            <a:endParaRPr lang="zh-CN" altLang="en-US" sz="11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4BD1144-B6E0-BE43-792B-EDEC0AC427D3}"/>
              </a:ext>
            </a:extLst>
          </p:cNvPr>
          <p:cNvSpPr txBox="1"/>
          <p:nvPr/>
        </p:nvSpPr>
        <p:spPr>
          <a:xfrm>
            <a:off x="3621907" y="1148235"/>
            <a:ext cx="805542" cy="338554"/>
          </a:xfrm>
          <a:prstGeom prst="rect">
            <a:avLst/>
          </a:prstGeom>
          <a:noFill/>
        </p:spPr>
        <p:txBody>
          <a:bodyPr wrap="square" rtlCol="0">
            <a:spAutoFit/>
          </a:bodyPr>
          <a:lstStyle/>
          <a:p>
            <a:r>
              <a:rPr lang="en-US" altLang="zh-CN" sz="1600" b="1" dirty="0">
                <a:solidFill>
                  <a:schemeClr val="accent2"/>
                </a:solidFill>
                <a:latin typeface="Times New Roman" panose="02020603050405020304" pitchFamily="18" charset="0"/>
                <a:cs typeface="Times New Roman" panose="02020603050405020304" pitchFamily="18" charset="0"/>
              </a:rPr>
              <a:t>Today</a:t>
            </a:r>
            <a:endParaRPr lang="zh-CN" altLang="en-US" sz="1600" b="1" dirty="0">
              <a:solidFill>
                <a:schemeClr val="accent2"/>
              </a:solidFill>
              <a:latin typeface="Times New Roman" panose="02020603050405020304" pitchFamily="18" charset="0"/>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17579C43-221D-304B-7557-A9D914A1E1B3}"/>
              </a:ext>
            </a:extLst>
          </p:cNvPr>
          <p:cNvCxnSpPr>
            <a:cxnSpLocks/>
            <a:stCxn id="65" idx="2"/>
            <a:endCxn id="67" idx="0"/>
          </p:cNvCxnSpPr>
          <p:nvPr/>
        </p:nvCxnSpPr>
        <p:spPr>
          <a:xfrm>
            <a:off x="4378665" y="3933347"/>
            <a:ext cx="5078" cy="1019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5F63B507-051F-4436-C439-B2C10F2C4F2D}"/>
              </a:ext>
            </a:extLst>
          </p:cNvPr>
          <p:cNvCxnSpPr>
            <a:cxnSpLocks/>
            <a:stCxn id="49" idx="2"/>
            <a:endCxn id="68" idx="0"/>
          </p:cNvCxnSpPr>
          <p:nvPr/>
        </p:nvCxnSpPr>
        <p:spPr>
          <a:xfrm flipH="1">
            <a:off x="5180469" y="4573125"/>
            <a:ext cx="11475" cy="37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A1CB912D-4072-91B2-4FCE-EFB0E5E7C7F9}"/>
              </a:ext>
            </a:extLst>
          </p:cNvPr>
          <p:cNvSpPr/>
          <p:nvPr/>
        </p:nvSpPr>
        <p:spPr>
          <a:xfrm>
            <a:off x="3184275" y="2289517"/>
            <a:ext cx="5638001" cy="2061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6058EE2-4165-1AE6-820C-AC69892C0AA5}"/>
              </a:ext>
            </a:extLst>
          </p:cNvPr>
          <p:cNvSpPr txBox="1"/>
          <p:nvPr/>
        </p:nvSpPr>
        <p:spPr>
          <a:xfrm>
            <a:off x="9634172" y="5843313"/>
            <a:ext cx="800619"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Week8</a:t>
            </a:r>
            <a:endParaRPr lang="zh-CN" altLang="en-US" sz="1600"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4676C115-925C-9BA6-6BE7-A09F83BAA668}"/>
              </a:ext>
            </a:extLst>
          </p:cNvPr>
          <p:cNvCxnSpPr/>
          <p:nvPr/>
        </p:nvCxnSpPr>
        <p:spPr>
          <a:xfrm>
            <a:off x="3974126" y="1481494"/>
            <a:ext cx="0" cy="4301412"/>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16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25104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Current Situation</a:t>
            </a:r>
            <a:endParaRPr lang="en-US" altLang="zh-CN" sz="3200" dirty="0">
              <a:latin typeface="Times New Roman" panose="02020603050405020304" pitchFamily="18" charset="0"/>
              <a:cs typeface="Times New Roman" panose="02020603050405020304" pitchFamily="18" charset="0"/>
            </a:endParaRPr>
          </a:p>
        </p:txBody>
      </p:sp>
      <p:graphicFrame>
        <p:nvGraphicFramePr>
          <p:cNvPr id="3" name="表格 3">
            <a:extLst>
              <a:ext uri="{FF2B5EF4-FFF2-40B4-BE49-F238E27FC236}">
                <a16:creationId xmlns:a16="http://schemas.microsoft.com/office/drawing/2014/main" id="{440F0835-814E-9896-9BC1-98963C05170D}"/>
              </a:ext>
            </a:extLst>
          </p:cNvPr>
          <p:cNvGraphicFramePr>
            <a:graphicFrameLocks noGrp="1"/>
          </p:cNvGraphicFramePr>
          <p:nvPr>
            <p:extLst>
              <p:ext uri="{D42A27DB-BD31-4B8C-83A1-F6EECF244321}">
                <p14:modId xmlns:p14="http://schemas.microsoft.com/office/powerpoint/2010/main" val="2524139656"/>
              </p:ext>
            </p:extLst>
          </p:nvPr>
        </p:nvGraphicFramePr>
        <p:xfrm>
          <a:off x="2052965" y="2131060"/>
          <a:ext cx="8086070" cy="2595880"/>
        </p:xfrm>
        <a:graphic>
          <a:graphicData uri="http://schemas.openxmlformats.org/drawingml/2006/table">
            <a:tbl>
              <a:tblPr firstRow="1" bandRow="1">
                <a:tableStyleId>{F2DE63D5-997A-4646-A377-4702673A728D}</a:tableStyleId>
              </a:tblPr>
              <a:tblGrid>
                <a:gridCol w="1793551">
                  <a:extLst>
                    <a:ext uri="{9D8B030D-6E8A-4147-A177-3AD203B41FA5}">
                      <a16:colId xmlns:a16="http://schemas.microsoft.com/office/drawing/2014/main" val="327847776"/>
                    </a:ext>
                  </a:extLst>
                </a:gridCol>
                <a:gridCol w="3032449">
                  <a:extLst>
                    <a:ext uri="{9D8B030D-6E8A-4147-A177-3AD203B41FA5}">
                      <a16:colId xmlns:a16="http://schemas.microsoft.com/office/drawing/2014/main" val="1691793073"/>
                    </a:ext>
                  </a:extLst>
                </a:gridCol>
                <a:gridCol w="3260070">
                  <a:extLst>
                    <a:ext uri="{9D8B030D-6E8A-4147-A177-3AD203B41FA5}">
                      <a16:colId xmlns:a16="http://schemas.microsoft.com/office/drawing/2014/main" val="2307463547"/>
                    </a:ext>
                  </a:extLst>
                </a:gridCol>
              </a:tblGrid>
              <a:tr h="370840">
                <a:tc>
                  <a:txBody>
                    <a:bodyPr/>
                    <a:lstStyle/>
                    <a:p>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Our lab’s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Tutorial</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Neurokit2</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6927500"/>
                  </a:ext>
                </a:extLst>
              </a:tr>
              <a:tr h="370840">
                <a:tc>
                  <a:txBody>
                    <a:bodyPr/>
                    <a:lstStyle/>
                    <a:p>
                      <a:r>
                        <a:rPr lang="en-US" altLang="zh-CN" sz="1600" b="0" kern="1200" dirty="0">
                          <a:solidFill>
                            <a:schemeClr val="dk1"/>
                          </a:solidFill>
                          <a:effectLst/>
                          <a:latin typeface="Times New Roman" panose="02020603050405020304" pitchFamily="18" charset="0"/>
                          <a:cs typeface="Times New Roman" panose="02020603050405020304" pitchFamily="18" charset="0"/>
                        </a:rPr>
                        <a:t>Positioning</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Tutorial </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b="0" kern="1200" dirty="0">
                          <a:solidFill>
                            <a:schemeClr val="dk1"/>
                          </a:solidFill>
                          <a:effectLst/>
                          <a:latin typeface="Times New Roman" panose="02020603050405020304" pitchFamily="18" charset="0"/>
                          <a:cs typeface="Times New Roman" panose="02020603050405020304" pitchFamily="18" charset="0"/>
                        </a:rPr>
                        <a:t>Toolbox</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8070750"/>
                  </a:ext>
                </a:extLst>
              </a:tr>
              <a:tr h="370840">
                <a:tc>
                  <a:txBody>
                    <a:bodyPr/>
                    <a:lstStyle/>
                    <a:p>
                      <a:r>
                        <a:rPr lang="en-US" altLang="zh-CN" sz="1600" b="1" dirty="0">
                          <a:latin typeface="Times New Roman" panose="02020603050405020304" pitchFamily="18" charset="0"/>
                          <a:cs typeface="Times New Roman" panose="02020603050405020304" pitchFamily="18" charset="0"/>
                        </a:rPr>
                        <a:t>Dataset</a:t>
                      </a:r>
                      <a:endParaRPr lang="zh-CN" altLang="en-US" sz="1600" b="1" dirty="0">
                        <a:latin typeface="Times New Roman" panose="02020603050405020304" pitchFamily="18" charset="0"/>
                        <a:cs typeface="Times New Roman" panose="02020603050405020304" pitchFamily="18" charset="0"/>
                      </a:endParaRPr>
                    </a:p>
                  </a:txBody>
                  <a:tcPr/>
                </a:tc>
                <a:tc>
                  <a:txBody>
                    <a:bodyPr/>
                    <a:lstStyle/>
                    <a:p>
                      <a:r>
                        <a:rPr lang="en-US" altLang="zh-CN" sz="1600" b="1" dirty="0">
                          <a:latin typeface="Times New Roman" panose="02020603050405020304" pitchFamily="18" charset="0"/>
                          <a:cs typeface="Times New Roman" panose="02020603050405020304" pitchFamily="18" charset="0"/>
                        </a:rPr>
                        <a:t>Unorganized</a:t>
                      </a:r>
                      <a:endParaRPr lang="zh-CN" altLang="en-US" sz="1600" b="1" dirty="0">
                        <a:latin typeface="Times New Roman" panose="02020603050405020304" pitchFamily="18" charset="0"/>
                        <a:cs typeface="Times New Roman" panose="02020603050405020304" pitchFamily="18" charset="0"/>
                      </a:endParaRPr>
                    </a:p>
                  </a:txBody>
                  <a:tcPr/>
                </a:tc>
                <a:tc>
                  <a:txBody>
                    <a:bodyPr/>
                    <a:lstStyle/>
                    <a:p>
                      <a:r>
                        <a:rPr lang="en-US" altLang="zh-CN" sz="1600" b="1" dirty="0">
                          <a:latin typeface="Times New Roman" panose="02020603050405020304" pitchFamily="18" charset="0"/>
                          <a:cs typeface="Times New Roman" panose="02020603050405020304" pitchFamily="18" charset="0"/>
                        </a:rPr>
                        <a:t>Well-Organized</a:t>
                      </a:r>
                      <a:endParaRPr lang="zh-CN" alt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17706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effectLst/>
                          <a:latin typeface="Times New Roman" panose="02020603050405020304" pitchFamily="18" charset="0"/>
                          <a:cs typeface="Times New Roman" panose="02020603050405020304" pitchFamily="18" charset="0"/>
                        </a:rPr>
                        <a:t>Code Comments</a:t>
                      </a:r>
                      <a:endPar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altLang="zh-CN" sz="1600" b="1" dirty="0">
                          <a:latin typeface="Times New Roman" panose="02020603050405020304" pitchFamily="18" charset="0"/>
                          <a:cs typeface="Times New Roman" panose="02020603050405020304" pitchFamily="18" charset="0"/>
                        </a:rPr>
                        <a:t>A Few</a:t>
                      </a:r>
                      <a:endParaRPr lang="zh-CN" altLang="en-US" sz="16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effectLst/>
                          <a:latin typeface="Times New Roman" panose="02020603050405020304" pitchFamily="18" charset="0"/>
                          <a:cs typeface="Times New Roman" panose="02020603050405020304" pitchFamily="18" charset="0"/>
                        </a:rPr>
                        <a:t>Careful and extensive</a:t>
                      </a:r>
                      <a:endPar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325934759"/>
                  </a:ext>
                </a:extLst>
              </a:tr>
              <a:tr h="370840">
                <a:tc>
                  <a:txBody>
                    <a:bodyPr/>
                    <a:lstStyle/>
                    <a:p>
                      <a:r>
                        <a:rPr lang="en-US" altLang="zh-CN" sz="1600" dirty="0">
                          <a:latin typeface="Times New Roman" panose="02020603050405020304" pitchFamily="18" charset="0"/>
                          <a:cs typeface="Times New Roman" panose="02020603050405020304" pitchFamily="18" charset="0"/>
                        </a:rPr>
                        <a:t>Platform</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latin typeface="Times New Roman" panose="02020603050405020304" pitchFamily="18" charset="0"/>
                          <a:cs typeface="Times New Roman" panose="02020603050405020304" pitchFamily="18" charset="0"/>
                        </a:rPr>
                        <a:t>Jupyter</a:t>
                      </a:r>
                      <a:r>
                        <a:rPr lang="en-US" altLang="zh-CN" sz="1600" dirty="0">
                          <a:latin typeface="Times New Roman" panose="02020603050405020304" pitchFamily="18" charset="0"/>
                          <a:cs typeface="Times New Roman" panose="02020603050405020304" pitchFamily="18" charset="0"/>
                        </a:rPr>
                        <a:t> Notebook in </a:t>
                      </a:r>
                      <a:r>
                        <a:rPr lang="en-US" altLang="zh-CN" sz="1600" dirty="0" err="1">
                          <a:latin typeface="Times New Roman" panose="02020603050405020304" pitchFamily="18" charset="0"/>
                          <a:cs typeface="Times New Roman" panose="02020603050405020304" pitchFamily="18" charset="0"/>
                        </a:rPr>
                        <a:t>Colab</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Python file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0703281"/>
                  </a:ext>
                </a:extLst>
              </a:tr>
              <a:tr h="370840">
                <a:tc>
                  <a:txBody>
                    <a:bodyPr/>
                    <a:lstStyle/>
                    <a:p>
                      <a:r>
                        <a:rPr lang="en-US" altLang="zh-CN" sz="1600" dirty="0">
                          <a:latin typeface="Times New Roman" panose="02020603050405020304" pitchFamily="18" charset="0"/>
                          <a:cs typeface="Times New Roman" panose="02020603050405020304" pitchFamily="18" charset="0"/>
                        </a:rPr>
                        <a:t>Techniques</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Statistics &amp; Machine Learning</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Statistics</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3132532"/>
                  </a:ext>
                </a:extLst>
              </a:tr>
              <a:tr h="370840">
                <a:tc>
                  <a:txBody>
                    <a:bodyPr/>
                    <a:lstStyle/>
                    <a:p>
                      <a:r>
                        <a:rPr lang="en-US" altLang="zh-CN" sz="1600" dirty="0">
                          <a:latin typeface="Times New Roman" panose="02020603050405020304" pitchFamily="18" charset="0"/>
                          <a:cs typeface="Times New Roman" panose="02020603050405020304" pitchFamily="18" charset="0"/>
                        </a:rPr>
                        <a:t>Dependency</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Numerous</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Several</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1540333"/>
                  </a:ext>
                </a:extLst>
              </a:tr>
            </a:tbl>
          </a:graphicData>
        </a:graphic>
      </p:graphicFrame>
      <p:sp>
        <p:nvSpPr>
          <p:cNvPr id="4" name="文本框 3">
            <a:extLst>
              <a:ext uri="{FF2B5EF4-FFF2-40B4-BE49-F238E27FC236}">
                <a16:creationId xmlns:a16="http://schemas.microsoft.com/office/drawing/2014/main" id="{EACF0D30-C0A8-CEC6-A611-2361ADB72D16}"/>
              </a:ext>
            </a:extLst>
          </p:cNvPr>
          <p:cNvSpPr txBox="1"/>
          <p:nvPr/>
        </p:nvSpPr>
        <p:spPr>
          <a:xfrm>
            <a:off x="3524249" y="1323671"/>
            <a:ext cx="501967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Comparison between our Tutorial and Neurokit2</a:t>
            </a:r>
            <a:endParaRPr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1EA4D2C-5848-3D22-09D9-7887FC87842E}"/>
              </a:ext>
            </a:extLst>
          </p:cNvPr>
          <p:cNvSpPr txBox="1"/>
          <p:nvPr/>
        </p:nvSpPr>
        <p:spPr>
          <a:xfrm>
            <a:off x="3076575" y="5349663"/>
            <a:ext cx="603885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Descriptions to Datasets and Write More Code Comments!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0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175398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Questions</a:t>
            </a:r>
            <a:endParaRPr lang="en-US" altLang="zh-CN" sz="32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7A0A276-ED6D-9AA8-53E0-36DC0D9FA2F6}"/>
              </a:ext>
            </a:extLst>
          </p:cNvPr>
          <p:cNvSpPr txBox="1"/>
          <p:nvPr/>
        </p:nvSpPr>
        <p:spPr>
          <a:xfrm>
            <a:off x="2359025" y="1736725"/>
            <a:ext cx="8851900"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How to evaluate the denoising effect on the actual measured signals? How do I know that the </a:t>
            </a:r>
          </a:p>
          <a:p>
            <a:r>
              <a:rPr lang="en-US" altLang="zh-CN" sz="1600" dirty="0">
                <a:latin typeface="Times New Roman" panose="02020603050405020304" pitchFamily="18" charset="0"/>
                <a:cs typeface="Times New Roman" panose="02020603050405020304" pitchFamily="18" charset="0"/>
              </a:rPr>
              <a:t>denoising method actually eliminates noise rather than critical signals?</a:t>
            </a:r>
            <a:endParaRPr lang="zh-CN" altLang="en-US" sz="16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304938F-85AC-73A0-406C-F6028573C5DA}"/>
              </a:ext>
            </a:extLst>
          </p:cNvPr>
          <p:cNvSpPr txBox="1"/>
          <p:nvPr/>
        </p:nvSpPr>
        <p:spPr>
          <a:xfrm>
            <a:off x="2359025" y="3297793"/>
            <a:ext cx="88519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2. Should the algorithms I learned in the book be employed on the dataset regarding predicting D and S?</a:t>
            </a:r>
          </a:p>
        </p:txBody>
      </p:sp>
      <p:sp>
        <p:nvSpPr>
          <p:cNvPr id="5" name="文本框 4">
            <a:extLst>
              <a:ext uri="{FF2B5EF4-FFF2-40B4-BE49-F238E27FC236}">
                <a16:creationId xmlns:a16="http://schemas.microsoft.com/office/drawing/2014/main" id="{7751D573-C9DF-0D6D-7DDE-CD2BFC0CA134}"/>
              </a:ext>
            </a:extLst>
          </p:cNvPr>
          <p:cNvSpPr txBox="1"/>
          <p:nvPr/>
        </p:nvSpPr>
        <p:spPr>
          <a:xfrm>
            <a:off x="2359025" y="4612640"/>
            <a:ext cx="88519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 Is there help with the derivation of math formulas? GPT or Mathematica?</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63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5219007" y="3105834"/>
            <a:ext cx="1753985" cy="646331"/>
          </a:xfrm>
          <a:prstGeom prst="rect">
            <a:avLst/>
          </a:prstGeom>
          <a:noFill/>
        </p:spPr>
        <p:txBody>
          <a:bodyPr wrap="square" rtlCol="0">
            <a:spAutoFit/>
          </a:bodyPr>
          <a:lstStyle/>
          <a:p>
            <a:pPr algn="ctr"/>
            <a:r>
              <a:rPr lang="en-US" altLang="zh-CN" sz="36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301594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5310194" y="1874728"/>
            <a:ext cx="2919406" cy="3108543"/>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Work</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Plan</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Current Situation</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400212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Stack Signals and Get Template Heartbeat Signal</a:t>
            </a:r>
            <a:endParaRPr lang="en-US" altLang="zh-CN" sz="24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18676ABA-CD11-341A-F209-124FC1195575}"/>
              </a:ext>
            </a:extLst>
          </p:cNvPr>
          <p:cNvSpPr/>
          <p:nvPr/>
        </p:nvSpPr>
        <p:spPr>
          <a:xfrm>
            <a:off x="1932307" y="967812"/>
            <a:ext cx="2049626" cy="509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Find Peaks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BA18DEC7-AB56-3509-0217-2AC0F892645F}"/>
              </a:ext>
            </a:extLst>
          </p:cNvPr>
          <p:cNvSpPr/>
          <p:nvPr/>
        </p:nvSpPr>
        <p:spPr>
          <a:xfrm>
            <a:off x="1932307" y="1910288"/>
            <a:ext cx="2049626" cy="509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Choose Distance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EB29CA1-99D2-1E68-EBD6-9F97E902A053}"/>
              </a:ext>
            </a:extLst>
          </p:cNvPr>
          <p:cNvSpPr/>
          <p:nvPr/>
        </p:nvSpPr>
        <p:spPr>
          <a:xfrm>
            <a:off x="1932307" y="2862481"/>
            <a:ext cx="2049626" cy="509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Slice Signals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838EF530-2102-FFE0-E729-03BCFB23A443}"/>
              </a:ext>
            </a:extLst>
          </p:cNvPr>
          <p:cNvSpPr/>
          <p:nvPr/>
        </p:nvSpPr>
        <p:spPr>
          <a:xfrm>
            <a:off x="1932307" y="3761679"/>
            <a:ext cx="2049626" cy="509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Padding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8529C3ED-448F-5DED-94CC-672E259D8AD7}"/>
              </a:ext>
            </a:extLst>
          </p:cNvPr>
          <p:cNvSpPr/>
          <p:nvPr/>
        </p:nvSpPr>
        <p:spPr>
          <a:xfrm>
            <a:off x="1932307" y="5469371"/>
            <a:ext cx="2049626" cy="5092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Compute the average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D970876A-A1A7-869C-780A-DA087E14D642}"/>
              </a:ext>
            </a:extLst>
          </p:cNvPr>
          <p:cNvSpPr/>
          <p:nvPr/>
        </p:nvSpPr>
        <p:spPr>
          <a:xfrm>
            <a:off x="1932307" y="4640153"/>
            <a:ext cx="2049626" cy="509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Stack Signals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39363C38-05FB-34B7-0FE3-299FF3261A98}"/>
              </a:ext>
            </a:extLst>
          </p:cNvPr>
          <p:cNvSpPr/>
          <p:nvPr/>
        </p:nvSpPr>
        <p:spPr>
          <a:xfrm>
            <a:off x="1932307" y="6331838"/>
            <a:ext cx="2049626" cy="5092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Get Template Heartbeat Signal</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50" name="图片 49">
            <a:extLst>
              <a:ext uri="{FF2B5EF4-FFF2-40B4-BE49-F238E27FC236}">
                <a16:creationId xmlns:a16="http://schemas.microsoft.com/office/drawing/2014/main" id="{6FC1121F-898B-5E72-206D-6A3112B96ECF}"/>
              </a:ext>
            </a:extLst>
          </p:cNvPr>
          <p:cNvPicPr>
            <a:picLocks noChangeAspect="1"/>
          </p:cNvPicPr>
          <p:nvPr/>
        </p:nvPicPr>
        <p:blipFill rotWithShape="1">
          <a:blip r:embed="rId3"/>
          <a:srcRect l="5781" t="5025" r="2000" b="10623"/>
          <a:stretch/>
        </p:blipFill>
        <p:spPr>
          <a:xfrm>
            <a:off x="5119396" y="885615"/>
            <a:ext cx="2999792" cy="832343"/>
          </a:xfrm>
          <a:prstGeom prst="rect">
            <a:avLst/>
          </a:prstGeom>
        </p:spPr>
      </p:pic>
      <p:sp>
        <p:nvSpPr>
          <p:cNvPr id="51" name="乘号 50">
            <a:extLst>
              <a:ext uri="{FF2B5EF4-FFF2-40B4-BE49-F238E27FC236}">
                <a16:creationId xmlns:a16="http://schemas.microsoft.com/office/drawing/2014/main" id="{28320427-C026-3D96-AEC2-D32743907D0C}"/>
              </a:ext>
            </a:extLst>
          </p:cNvPr>
          <p:cNvSpPr/>
          <p:nvPr/>
        </p:nvSpPr>
        <p:spPr>
          <a:xfrm>
            <a:off x="5233404" y="104832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乘号 51">
            <a:extLst>
              <a:ext uri="{FF2B5EF4-FFF2-40B4-BE49-F238E27FC236}">
                <a16:creationId xmlns:a16="http://schemas.microsoft.com/office/drawing/2014/main" id="{9B00EA3B-33D5-A971-00E3-45CDC87F00E9}"/>
              </a:ext>
            </a:extLst>
          </p:cNvPr>
          <p:cNvSpPr/>
          <p:nvPr/>
        </p:nvSpPr>
        <p:spPr>
          <a:xfrm>
            <a:off x="5581067" y="9238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乘号 52">
            <a:extLst>
              <a:ext uri="{FF2B5EF4-FFF2-40B4-BE49-F238E27FC236}">
                <a16:creationId xmlns:a16="http://schemas.microsoft.com/office/drawing/2014/main" id="{7E23596F-E0D9-05C0-9995-419E8D7AD319}"/>
              </a:ext>
            </a:extLst>
          </p:cNvPr>
          <p:cNvSpPr/>
          <p:nvPr/>
        </p:nvSpPr>
        <p:spPr>
          <a:xfrm>
            <a:off x="5926348"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乘号 53">
            <a:extLst>
              <a:ext uri="{FF2B5EF4-FFF2-40B4-BE49-F238E27FC236}">
                <a16:creationId xmlns:a16="http://schemas.microsoft.com/office/drawing/2014/main" id="{1AB7C0A6-7E5E-960F-4EFE-E3D8B0011D70}"/>
              </a:ext>
            </a:extLst>
          </p:cNvPr>
          <p:cNvSpPr/>
          <p:nvPr/>
        </p:nvSpPr>
        <p:spPr>
          <a:xfrm>
            <a:off x="6278772" y="123405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乘号 54">
            <a:extLst>
              <a:ext uri="{FF2B5EF4-FFF2-40B4-BE49-F238E27FC236}">
                <a16:creationId xmlns:a16="http://schemas.microsoft.com/office/drawing/2014/main" id="{2DE0B695-CDA8-605E-8964-280681B8D64C}"/>
              </a:ext>
            </a:extLst>
          </p:cNvPr>
          <p:cNvSpPr/>
          <p:nvPr/>
        </p:nvSpPr>
        <p:spPr>
          <a:xfrm>
            <a:off x="6628671" y="10554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乘号 55">
            <a:extLst>
              <a:ext uri="{FF2B5EF4-FFF2-40B4-BE49-F238E27FC236}">
                <a16:creationId xmlns:a16="http://schemas.microsoft.com/office/drawing/2014/main" id="{E508987C-EFDB-3E4C-AB42-95737A74A23D}"/>
              </a:ext>
            </a:extLst>
          </p:cNvPr>
          <p:cNvSpPr/>
          <p:nvPr/>
        </p:nvSpPr>
        <p:spPr>
          <a:xfrm>
            <a:off x="6974098" y="89238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57">
            <a:extLst>
              <a:ext uri="{FF2B5EF4-FFF2-40B4-BE49-F238E27FC236}">
                <a16:creationId xmlns:a16="http://schemas.microsoft.com/office/drawing/2014/main" id="{9E134402-6797-8A05-059B-2E9BEB17B24B}"/>
              </a:ext>
            </a:extLst>
          </p:cNvPr>
          <p:cNvSpPr/>
          <p:nvPr/>
        </p:nvSpPr>
        <p:spPr>
          <a:xfrm>
            <a:off x="7326304"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乘号 58">
            <a:extLst>
              <a:ext uri="{FF2B5EF4-FFF2-40B4-BE49-F238E27FC236}">
                <a16:creationId xmlns:a16="http://schemas.microsoft.com/office/drawing/2014/main" id="{CD00506A-50FE-4B9C-FCD9-0E3192D182FE}"/>
              </a:ext>
            </a:extLst>
          </p:cNvPr>
          <p:cNvSpPr/>
          <p:nvPr/>
        </p:nvSpPr>
        <p:spPr>
          <a:xfrm>
            <a:off x="7674040" y="121119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2" name="组合 71">
            <a:extLst>
              <a:ext uri="{FF2B5EF4-FFF2-40B4-BE49-F238E27FC236}">
                <a16:creationId xmlns:a16="http://schemas.microsoft.com/office/drawing/2014/main" id="{BB052BB6-D0E9-CF54-4B5A-6703D363FA36}"/>
              </a:ext>
            </a:extLst>
          </p:cNvPr>
          <p:cNvGrpSpPr/>
          <p:nvPr/>
        </p:nvGrpSpPr>
        <p:grpSpPr>
          <a:xfrm>
            <a:off x="5119396" y="1724723"/>
            <a:ext cx="2999792" cy="832343"/>
            <a:chOff x="6691605" y="1640747"/>
            <a:chExt cx="2999792" cy="832343"/>
          </a:xfrm>
        </p:grpSpPr>
        <p:pic>
          <p:nvPicPr>
            <p:cNvPr id="60" name="图片 59">
              <a:extLst>
                <a:ext uri="{FF2B5EF4-FFF2-40B4-BE49-F238E27FC236}">
                  <a16:creationId xmlns:a16="http://schemas.microsoft.com/office/drawing/2014/main" id="{39CF8BC8-A880-24EF-BD64-65FC107FBCAE}"/>
                </a:ext>
              </a:extLst>
            </p:cNvPr>
            <p:cNvPicPr>
              <a:picLocks noChangeAspect="1"/>
            </p:cNvPicPr>
            <p:nvPr/>
          </p:nvPicPr>
          <p:blipFill rotWithShape="1">
            <a:blip r:embed="rId3"/>
            <a:srcRect l="5781" t="5025" r="2000" b="10623"/>
            <a:stretch/>
          </p:blipFill>
          <p:spPr>
            <a:xfrm>
              <a:off x="6691605" y="1640747"/>
              <a:ext cx="2999792" cy="832343"/>
            </a:xfrm>
            <a:prstGeom prst="rect">
              <a:avLst/>
            </a:prstGeom>
          </p:spPr>
        </p:pic>
        <p:sp>
          <p:nvSpPr>
            <p:cNvPr id="61" name="乘号 60">
              <a:extLst>
                <a:ext uri="{FF2B5EF4-FFF2-40B4-BE49-F238E27FC236}">
                  <a16:creationId xmlns:a16="http://schemas.microsoft.com/office/drawing/2014/main" id="{E8B355C6-3C4A-04EE-B3CA-DF55D640BB7B}"/>
                </a:ext>
              </a:extLst>
            </p:cNvPr>
            <p:cNvSpPr/>
            <p:nvPr/>
          </p:nvSpPr>
          <p:spPr>
            <a:xfrm>
              <a:off x="6805613" y="1803453"/>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乘号 61">
              <a:extLst>
                <a:ext uri="{FF2B5EF4-FFF2-40B4-BE49-F238E27FC236}">
                  <a16:creationId xmlns:a16="http://schemas.microsoft.com/office/drawing/2014/main" id="{813FEA69-F8A3-FFE4-0E53-51785AC87EE5}"/>
                </a:ext>
              </a:extLst>
            </p:cNvPr>
            <p:cNvSpPr/>
            <p:nvPr/>
          </p:nvSpPr>
          <p:spPr>
            <a:xfrm>
              <a:off x="7153276" y="16790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乘号 62">
              <a:extLst>
                <a:ext uri="{FF2B5EF4-FFF2-40B4-BE49-F238E27FC236}">
                  <a16:creationId xmlns:a16="http://schemas.microsoft.com/office/drawing/2014/main" id="{81183CFD-B05F-3062-A9FB-3CD45D797793}"/>
                </a:ext>
              </a:extLst>
            </p:cNvPr>
            <p:cNvSpPr/>
            <p:nvPr/>
          </p:nvSpPr>
          <p:spPr>
            <a:xfrm>
              <a:off x="7498557" y="18491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乘号 63">
              <a:extLst>
                <a:ext uri="{FF2B5EF4-FFF2-40B4-BE49-F238E27FC236}">
                  <a16:creationId xmlns:a16="http://schemas.microsoft.com/office/drawing/2014/main" id="{25826832-3704-6EE8-9E96-6D83AD82D5B1}"/>
                </a:ext>
              </a:extLst>
            </p:cNvPr>
            <p:cNvSpPr/>
            <p:nvPr/>
          </p:nvSpPr>
          <p:spPr>
            <a:xfrm>
              <a:off x="7850981" y="198919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乘号 64">
              <a:extLst>
                <a:ext uri="{FF2B5EF4-FFF2-40B4-BE49-F238E27FC236}">
                  <a16:creationId xmlns:a16="http://schemas.microsoft.com/office/drawing/2014/main" id="{D60C58EB-D951-8E83-C12F-B379EB7A4F01}"/>
                </a:ext>
              </a:extLst>
            </p:cNvPr>
            <p:cNvSpPr/>
            <p:nvPr/>
          </p:nvSpPr>
          <p:spPr>
            <a:xfrm>
              <a:off x="8200880" y="1810536"/>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乘号 65">
              <a:extLst>
                <a:ext uri="{FF2B5EF4-FFF2-40B4-BE49-F238E27FC236}">
                  <a16:creationId xmlns:a16="http://schemas.microsoft.com/office/drawing/2014/main" id="{D703395A-2709-51C1-FFB4-50927610DFF2}"/>
                </a:ext>
              </a:extLst>
            </p:cNvPr>
            <p:cNvSpPr/>
            <p:nvPr/>
          </p:nvSpPr>
          <p:spPr>
            <a:xfrm>
              <a:off x="8546307" y="164751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乘号 66">
              <a:extLst>
                <a:ext uri="{FF2B5EF4-FFF2-40B4-BE49-F238E27FC236}">
                  <a16:creationId xmlns:a16="http://schemas.microsoft.com/office/drawing/2014/main" id="{B64A48E4-C3E7-29C4-5911-0108C417EAD3}"/>
                </a:ext>
              </a:extLst>
            </p:cNvPr>
            <p:cNvSpPr/>
            <p:nvPr/>
          </p:nvSpPr>
          <p:spPr>
            <a:xfrm>
              <a:off x="8898513" y="18491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乘号 67">
              <a:extLst>
                <a:ext uri="{FF2B5EF4-FFF2-40B4-BE49-F238E27FC236}">
                  <a16:creationId xmlns:a16="http://schemas.microsoft.com/office/drawing/2014/main" id="{339EA2FC-18D3-4E28-1D86-3F17E327895B}"/>
                </a:ext>
              </a:extLst>
            </p:cNvPr>
            <p:cNvSpPr/>
            <p:nvPr/>
          </p:nvSpPr>
          <p:spPr>
            <a:xfrm>
              <a:off x="9246249" y="196633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9" name="直接箭头连接符 68">
              <a:extLst>
                <a:ext uri="{FF2B5EF4-FFF2-40B4-BE49-F238E27FC236}">
                  <a16:creationId xmlns:a16="http://schemas.microsoft.com/office/drawing/2014/main" id="{4C769EC1-936D-0671-AB94-0E5990F8400D}"/>
                </a:ext>
              </a:extLst>
            </p:cNvPr>
            <p:cNvCxnSpPr>
              <a:cxnSpLocks/>
            </p:cNvCxnSpPr>
            <p:nvPr/>
          </p:nvCxnSpPr>
          <p:spPr>
            <a:xfrm>
              <a:off x="8062550" y="2402987"/>
              <a:ext cx="391695"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FE9DBC25-5A96-EBCA-7064-E318EA1F6D5B}"/>
              </a:ext>
            </a:extLst>
          </p:cNvPr>
          <p:cNvGrpSpPr/>
          <p:nvPr/>
        </p:nvGrpSpPr>
        <p:grpSpPr>
          <a:xfrm>
            <a:off x="5119396" y="2678581"/>
            <a:ext cx="2999792" cy="832343"/>
            <a:chOff x="6691605" y="1640747"/>
            <a:chExt cx="2999792" cy="832343"/>
          </a:xfrm>
        </p:grpSpPr>
        <p:pic>
          <p:nvPicPr>
            <p:cNvPr id="74" name="图片 73">
              <a:extLst>
                <a:ext uri="{FF2B5EF4-FFF2-40B4-BE49-F238E27FC236}">
                  <a16:creationId xmlns:a16="http://schemas.microsoft.com/office/drawing/2014/main" id="{6BE92D87-78F3-507B-AFEC-FAC29817551F}"/>
                </a:ext>
              </a:extLst>
            </p:cNvPr>
            <p:cNvPicPr>
              <a:picLocks noChangeAspect="1"/>
            </p:cNvPicPr>
            <p:nvPr/>
          </p:nvPicPr>
          <p:blipFill rotWithShape="1">
            <a:blip r:embed="rId3"/>
            <a:srcRect l="5781" t="5025" r="2000" b="10623"/>
            <a:stretch/>
          </p:blipFill>
          <p:spPr>
            <a:xfrm>
              <a:off x="6691605" y="1640747"/>
              <a:ext cx="2999792" cy="832343"/>
            </a:xfrm>
            <a:prstGeom prst="rect">
              <a:avLst/>
            </a:prstGeom>
          </p:spPr>
        </p:pic>
        <p:sp>
          <p:nvSpPr>
            <p:cNvPr id="75" name="乘号 74">
              <a:extLst>
                <a:ext uri="{FF2B5EF4-FFF2-40B4-BE49-F238E27FC236}">
                  <a16:creationId xmlns:a16="http://schemas.microsoft.com/office/drawing/2014/main" id="{40AEE72F-6A13-DE5C-F2BC-6DBA2BB55087}"/>
                </a:ext>
              </a:extLst>
            </p:cNvPr>
            <p:cNvSpPr/>
            <p:nvPr/>
          </p:nvSpPr>
          <p:spPr>
            <a:xfrm>
              <a:off x="6805613" y="1803453"/>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乘号 75">
              <a:extLst>
                <a:ext uri="{FF2B5EF4-FFF2-40B4-BE49-F238E27FC236}">
                  <a16:creationId xmlns:a16="http://schemas.microsoft.com/office/drawing/2014/main" id="{36CA1B69-93BD-42E8-8B01-57D7C6CF7A85}"/>
                </a:ext>
              </a:extLst>
            </p:cNvPr>
            <p:cNvSpPr/>
            <p:nvPr/>
          </p:nvSpPr>
          <p:spPr>
            <a:xfrm>
              <a:off x="7153276" y="16790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乘号 76">
              <a:extLst>
                <a:ext uri="{FF2B5EF4-FFF2-40B4-BE49-F238E27FC236}">
                  <a16:creationId xmlns:a16="http://schemas.microsoft.com/office/drawing/2014/main" id="{EF330653-41BB-8FC4-D21A-491B1FC3BBBD}"/>
                </a:ext>
              </a:extLst>
            </p:cNvPr>
            <p:cNvSpPr/>
            <p:nvPr/>
          </p:nvSpPr>
          <p:spPr>
            <a:xfrm>
              <a:off x="7498557" y="18491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乘号 77">
              <a:extLst>
                <a:ext uri="{FF2B5EF4-FFF2-40B4-BE49-F238E27FC236}">
                  <a16:creationId xmlns:a16="http://schemas.microsoft.com/office/drawing/2014/main" id="{3B6D1357-5950-FF8E-9636-2667D165F6AB}"/>
                </a:ext>
              </a:extLst>
            </p:cNvPr>
            <p:cNvSpPr/>
            <p:nvPr/>
          </p:nvSpPr>
          <p:spPr>
            <a:xfrm>
              <a:off x="7850981" y="198919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乘号 78">
              <a:extLst>
                <a:ext uri="{FF2B5EF4-FFF2-40B4-BE49-F238E27FC236}">
                  <a16:creationId xmlns:a16="http://schemas.microsoft.com/office/drawing/2014/main" id="{D5B5315E-7EC7-827E-DD26-F07080A9348A}"/>
                </a:ext>
              </a:extLst>
            </p:cNvPr>
            <p:cNvSpPr/>
            <p:nvPr/>
          </p:nvSpPr>
          <p:spPr>
            <a:xfrm>
              <a:off x="8200880" y="1810536"/>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乘号 79">
              <a:extLst>
                <a:ext uri="{FF2B5EF4-FFF2-40B4-BE49-F238E27FC236}">
                  <a16:creationId xmlns:a16="http://schemas.microsoft.com/office/drawing/2014/main" id="{D77C41FD-C9A7-4723-25D3-7759B32F3FB7}"/>
                </a:ext>
              </a:extLst>
            </p:cNvPr>
            <p:cNvSpPr/>
            <p:nvPr/>
          </p:nvSpPr>
          <p:spPr>
            <a:xfrm>
              <a:off x="8546307" y="164751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乘号 80">
              <a:extLst>
                <a:ext uri="{FF2B5EF4-FFF2-40B4-BE49-F238E27FC236}">
                  <a16:creationId xmlns:a16="http://schemas.microsoft.com/office/drawing/2014/main" id="{CCE7B067-2D66-3635-DEFA-438E4D5C17CB}"/>
                </a:ext>
              </a:extLst>
            </p:cNvPr>
            <p:cNvSpPr/>
            <p:nvPr/>
          </p:nvSpPr>
          <p:spPr>
            <a:xfrm>
              <a:off x="8898513" y="18491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乘号 81">
              <a:extLst>
                <a:ext uri="{FF2B5EF4-FFF2-40B4-BE49-F238E27FC236}">
                  <a16:creationId xmlns:a16="http://schemas.microsoft.com/office/drawing/2014/main" id="{11FE2045-3FEA-1E78-EA7A-C656CEF50AD0}"/>
                </a:ext>
              </a:extLst>
            </p:cNvPr>
            <p:cNvSpPr/>
            <p:nvPr/>
          </p:nvSpPr>
          <p:spPr>
            <a:xfrm>
              <a:off x="9246249" y="196633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5" name="直接连接符 84">
            <a:extLst>
              <a:ext uri="{FF2B5EF4-FFF2-40B4-BE49-F238E27FC236}">
                <a16:creationId xmlns:a16="http://schemas.microsoft.com/office/drawing/2014/main" id="{54BF7FF0-04CF-364D-61A3-3A55D481F3E8}"/>
              </a:ext>
            </a:extLst>
          </p:cNvPr>
          <p:cNvCxnSpPr/>
          <p:nvPr/>
        </p:nvCxnSpPr>
        <p:spPr>
          <a:xfrm>
            <a:off x="5515753" y="2771714"/>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BF902DB2-B67E-4A98-5A46-6853DF56754A}"/>
              </a:ext>
            </a:extLst>
          </p:cNvPr>
          <p:cNvCxnSpPr/>
          <p:nvPr/>
        </p:nvCxnSpPr>
        <p:spPr>
          <a:xfrm>
            <a:off x="5858653" y="2771714"/>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5752602-D444-9D23-C43D-4E02D85455BE}"/>
              </a:ext>
            </a:extLst>
          </p:cNvPr>
          <p:cNvCxnSpPr/>
          <p:nvPr/>
        </p:nvCxnSpPr>
        <p:spPr>
          <a:xfrm>
            <a:off x="6209173" y="2771714"/>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3DCC236-AA73-5852-EE83-D2C6D6EE40A1}"/>
              </a:ext>
            </a:extLst>
          </p:cNvPr>
          <p:cNvCxnSpPr/>
          <p:nvPr/>
        </p:nvCxnSpPr>
        <p:spPr>
          <a:xfrm>
            <a:off x="6552073" y="2771714"/>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6624115-EEC2-B0DD-0AFB-6B9D3579DE30}"/>
              </a:ext>
            </a:extLst>
          </p:cNvPr>
          <p:cNvCxnSpPr/>
          <p:nvPr/>
        </p:nvCxnSpPr>
        <p:spPr>
          <a:xfrm>
            <a:off x="6882036" y="2763081"/>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987F632-9988-907B-2283-E9DBE016E941}"/>
              </a:ext>
            </a:extLst>
          </p:cNvPr>
          <p:cNvCxnSpPr/>
          <p:nvPr/>
        </p:nvCxnSpPr>
        <p:spPr>
          <a:xfrm>
            <a:off x="7245493" y="2763080"/>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4575D84-1A98-C665-B4FF-4F9643144850}"/>
              </a:ext>
            </a:extLst>
          </p:cNvPr>
          <p:cNvCxnSpPr/>
          <p:nvPr/>
        </p:nvCxnSpPr>
        <p:spPr>
          <a:xfrm>
            <a:off x="7596013" y="2771714"/>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1172C4AD-4CFA-3E89-DAF3-F75AB1F1FC45}"/>
              </a:ext>
            </a:extLst>
          </p:cNvPr>
          <p:cNvCxnSpPr>
            <a:cxnSpLocks/>
            <a:stCxn id="42" idx="2"/>
            <a:endCxn id="43" idx="0"/>
          </p:cNvCxnSpPr>
          <p:nvPr/>
        </p:nvCxnSpPr>
        <p:spPr>
          <a:xfrm>
            <a:off x="2957120" y="1477047"/>
            <a:ext cx="0" cy="433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0164792-4FF2-158B-9B6E-FC5928A7A84C}"/>
              </a:ext>
            </a:extLst>
          </p:cNvPr>
          <p:cNvCxnSpPr>
            <a:stCxn id="43" idx="2"/>
            <a:endCxn id="44" idx="0"/>
          </p:cNvCxnSpPr>
          <p:nvPr/>
        </p:nvCxnSpPr>
        <p:spPr>
          <a:xfrm>
            <a:off x="2957120" y="2419523"/>
            <a:ext cx="0" cy="4429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1C197BE-B85A-EBFE-504D-6F9EB4F58EEF}"/>
              </a:ext>
            </a:extLst>
          </p:cNvPr>
          <p:cNvCxnSpPr>
            <a:stCxn id="44" idx="2"/>
            <a:endCxn id="45" idx="0"/>
          </p:cNvCxnSpPr>
          <p:nvPr/>
        </p:nvCxnSpPr>
        <p:spPr>
          <a:xfrm>
            <a:off x="2957120" y="3371716"/>
            <a:ext cx="0" cy="3899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15BD31B-220D-E97C-2F2D-C4E931EA28B6}"/>
              </a:ext>
            </a:extLst>
          </p:cNvPr>
          <p:cNvCxnSpPr>
            <a:stCxn id="45" idx="2"/>
            <a:endCxn id="47" idx="0"/>
          </p:cNvCxnSpPr>
          <p:nvPr/>
        </p:nvCxnSpPr>
        <p:spPr>
          <a:xfrm>
            <a:off x="2957120" y="4270914"/>
            <a:ext cx="0" cy="3692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6773BF64-75A3-1A4E-6900-1D3823905D6D}"/>
              </a:ext>
            </a:extLst>
          </p:cNvPr>
          <p:cNvCxnSpPr>
            <a:endCxn id="46" idx="0"/>
          </p:cNvCxnSpPr>
          <p:nvPr/>
        </p:nvCxnSpPr>
        <p:spPr>
          <a:xfrm>
            <a:off x="2957120" y="5149388"/>
            <a:ext cx="0" cy="3199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D4A0C1D-47B1-B4F7-7905-AAF37EEC1877}"/>
              </a:ext>
            </a:extLst>
          </p:cNvPr>
          <p:cNvCxnSpPr>
            <a:stCxn id="46" idx="2"/>
            <a:endCxn id="48" idx="0"/>
          </p:cNvCxnSpPr>
          <p:nvPr/>
        </p:nvCxnSpPr>
        <p:spPr>
          <a:xfrm>
            <a:off x="2957120" y="5978605"/>
            <a:ext cx="0" cy="353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A8F7DA1-11E8-B824-7584-8A42FBC7A4DF}"/>
              </a:ext>
            </a:extLst>
          </p:cNvPr>
          <p:cNvSpPr txBox="1"/>
          <p:nvPr/>
        </p:nvSpPr>
        <p:spPr>
          <a:xfrm>
            <a:off x="5119396" y="3703676"/>
            <a:ext cx="3385845"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For sliced signals with insufficient length, pad zeros at the end.</a:t>
            </a:r>
            <a:endParaRPr lang="zh-CN" altLang="en-US" sz="1600" dirty="0">
              <a:latin typeface="Times New Roman" panose="02020603050405020304" pitchFamily="18" charset="0"/>
              <a:cs typeface="Times New Roman" panose="02020603050405020304" pitchFamily="18" charset="0"/>
            </a:endParaRPr>
          </a:p>
        </p:txBody>
      </p:sp>
      <p:sp>
        <p:nvSpPr>
          <p:cNvPr id="108" name="文本框 107">
            <a:extLst>
              <a:ext uri="{FF2B5EF4-FFF2-40B4-BE49-F238E27FC236}">
                <a16:creationId xmlns:a16="http://schemas.microsoft.com/office/drawing/2014/main" id="{83D294DF-09A8-D972-56F4-FE14919CD67F}"/>
              </a:ext>
            </a:extLst>
          </p:cNvPr>
          <p:cNvSpPr txBox="1"/>
          <p:nvPr/>
        </p:nvSpPr>
        <p:spPr>
          <a:xfrm>
            <a:off x="5153578" y="5554711"/>
            <a:ext cx="2950186" cy="338554"/>
          </a:xfrm>
          <a:prstGeom prst="rect">
            <a:avLst/>
          </a:prstGeom>
          <a:noFill/>
        </p:spPr>
        <p:txBody>
          <a:bodyPr wrap="square">
            <a:spAutoFit/>
          </a:bodyPr>
          <a:lstStyle/>
          <a:p>
            <a:r>
              <a:rPr lang="en-US" altLang="zh-CN" sz="1600" b="0" i="0" dirty="0">
                <a:effectLst/>
                <a:latin typeface="Times New Roman" panose="02020603050405020304" pitchFamily="18" charset="0"/>
                <a:cs typeface="Times New Roman" panose="02020603050405020304" pitchFamily="18" charset="0"/>
              </a:rPr>
              <a:t>Merge N signals into 1 signal.</a:t>
            </a:r>
            <a:endParaRPr lang="zh-CN" altLang="en-US" sz="1600" dirty="0">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35FF0C51-12B9-01D8-2E1E-C10F0EC5AEBC}"/>
              </a:ext>
            </a:extLst>
          </p:cNvPr>
          <p:cNvSpPr txBox="1"/>
          <p:nvPr/>
        </p:nvSpPr>
        <p:spPr>
          <a:xfrm>
            <a:off x="8778065" y="1834748"/>
            <a:ext cx="3791534" cy="584775"/>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dirty="0"/>
              <a:t>Use methods different from reference </a:t>
            </a:r>
          </a:p>
          <a:p>
            <a:r>
              <a:rPr lang="en-US" altLang="zh-CN" dirty="0"/>
              <a:t>paper.</a:t>
            </a:r>
            <a:endParaRPr lang="zh-CN" altLang="en-US" dirty="0"/>
          </a:p>
        </p:txBody>
      </p:sp>
      <p:sp>
        <p:nvSpPr>
          <p:cNvPr id="4" name="文本框 3">
            <a:extLst>
              <a:ext uri="{FF2B5EF4-FFF2-40B4-BE49-F238E27FC236}">
                <a16:creationId xmlns:a16="http://schemas.microsoft.com/office/drawing/2014/main" id="{568DC086-0B77-8532-DAE0-454F8C332562}"/>
              </a:ext>
            </a:extLst>
          </p:cNvPr>
          <p:cNvSpPr txBox="1"/>
          <p:nvPr/>
        </p:nvSpPr>
        <p:spPr>
          <a:xfrm>
            <a:off x="8762858" y="1078263"/>
            <a:ext cx="3146899" cy="584775"/>
          </a:xfrm>
          <a:prstGeom prst="rect">
            <a:avLst/>
          </a:prstGeom>
          <a:noFill/>
        </p:spPr>
        <p:txBody>
          <a:bodyPr wrap="square">
            <a:spAutoFit/>
          </a:bodyPr>
          <a:lstStyle>
            <a:defPPr>
              <a:defRPr lang="zh-CN"/>
            </a:defPPr>
            <a:lvl1pPr>
              <a:defRPr sz="1600" b="0" i="0">
                <a:effectLst/>
                <a:latin typeface="Times New Roman" panose="02020603050405020304" pitchFamily="18" charset="0"/>
                <a:cs typeface="Times New Roman" panose="02020603050405020304" pitchFamily="18" charset="0"/>
              </a:defRPr>
            </a:lvl1pPr>
          </a:lstStyle>
          <a:p>
            <a:r>
              <a:rPr lang="en-US" altLang="zh-CN" dirty="0"/>
              <a:t>Focus on the position of large peaks </a:t>
            </a:r>
          </a:p>
          <a:p>
            <a:r>
              <a:rPr lang="en-US" altLang="zh-CN" dirty="0"/>
              <a:t>and ignore small peaks.</a:t>
            </a:r>
            <a:endParaRPr lang="zh-CN" altLang="en-US" dirty="0"/>
          </a:p>
        </p:txBody>
      </p:sp>
      <p:sp>
        <p:nvSpPr>
          <p:cNvPr id="6" name="文本框 5">
            <a:extLst>
              <a:ext uri="{FF2B5EF4-FFF2-40B4-BE49-F238E27FC236}">
                <a16:creationId xmlns:a16="http://schemas.microsoft.com/office/drawing/2014/main" id="{6C094CD8-E9CD-E8CD-22C6-1F615C5A96CE}"/>
              </a:ext>
            </a:extLst>
          </p:cNvPr>
          <p:cNvSpPr txBox="1"/>
          <p:nvPr/>
        </p:nvSpPr>
        <p:spPr>
          <a:xfrm>
            <a:off x="5130719" y="4675361"/>
            <a:ext cx="3019037" cy="369332"/>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Transform</a:t>
            </a:r>
            <a:r>
              <a:rPr lang="en-US" altLang="zh-CN" b="0" i="0" dirty="0">
                <a:solidFill>
                  <a:srgbClr val="1C1917"/>
                </a:solidFill>
                <a:effectLst/>
                <a:latin typeface="Times New Roman" panose="02020603050405020304" pitchFamily="18" charset="0"/>
                <a:cs typeface="Times New Roman" panose="02020603050405020304" pitchFamily="18" charset="0"/>
              </a:rPr>
              <a:t> </a:t>
            </a:r>
            <a:r>
              <a:rPr lang="en-US" altLang="zh-CN" sz="1600" b="0" i="0" dirty="0">
                <a:solidFill>
                  <a:srgbClr val="1C1917"/>
                </a:solidFill>
                <a:effectLst/>
                <a:latin typeface="Times New Roman" panose="02020603050405020304" pitchFamily="18" charset="0"/>
                <a:cs typeface="Times New Roman" panose="02020603050405020304" pitchFamily="18" charset="0"/>
              </a:rPr>
              <a:t>a</a:t>
            </a:r>
            <a:r>
              <a:rPr lang="en-US" altLang="zh-CN" b="0" i="0" dirty="0">
                <a:solidFill>
                  <a:srgbClr val="1C1917"/>
                </a:solidFill>
                <a:effectLst/>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1D signal into 2D.</a:t>
            </a:r>
            <a:endParaRPr lang="zh-CN" altLang="en-US" sz="1600"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9FC49ACF-BF5A-D639-E3A4-DB9E6190C5D2}"/>
              </a:ext>
            </a:extLst>
          </p:cNvPr>
          <p:cNvCxnSpPr/>
          <p:nvPr/>
        </p:nvCxnSpPr>
        <p:spPr>
          <a:xfrm>
            <a:off x="6479689" y="1772115"/>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6AB1FA8-8DB4-659D-0403-04E085DF3364}"/>
              </a:ext>
            </a:extLst>
          </p:cNvPr>
          <p:cNvCxnSpPr/>
          <p:nvPr/>
        </p:nvCxnSpPr>
        <p:spPr>
          <a:xfrm>
            <a:off x="6882036" y="1753065"/>
            <a:ext cx="0" cy="83620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AC9EDF1-641E-251C-FF8A-C4480C1B640B}"/>
              </a:ext>
            </a:extLst>
          </p:cNvPr>
          <p:cNvSpPr txBox="1"/>
          <p:nvPr/>
        </p:nvSpPr>
        <p:spPr>
          <a:xfrm>
            <a:off x="8778065" y="4268671"/>
            <a:ext cx="3429142" cy="1077218"/>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400" dirty="0"/>
              <a:t>Reference:</a:t>
            </a:r>
          </a:p>
          <a:p>
            <a:r>
              <a:rPr lang="en-US" altLang="zh-CN" sz="1200" dirty="0" err="1"/>
              <a:t>Rasti-Meymandi</a:t>
            </a:r>
            <a:r>
              <a:rPr lang="en-US" altLang="zh-CN" sz="1200" dirty="0"/>
              <a:t> A, </a:t>
            </a:r>
            <a:r>
              <a:rPr lang="en-US" altLang="zh-CN" sz="1200" dirty="0" err="1"/>
              <a:t>Ghaffari</a:t>
            </a:r>
            <a:r>
              <a:rPr lang="en-US" altLang="zh-CN" sz="1200" dirty="0"/>
              <a:t> A. A deep learning-based framework For ECG signal denoising based on stacked cardiac cycle tensor[J]. Biomedical Signal Processing and Control, 2022, 71: 103275.</a:t>
            </a:r>
            <a:endParaRPr lang="zh-CN" altLang="en-US" sz="1200" dirty="0"/>
          </a:p>
        </p:txBody>
      </p:sp>
    </p:spTree>
    <p:extLst>
      <p:ext uri="{BB962C8B-B14F-4D97-AF65-F5344CB8AC3E}">
        <p14:creationId xmlns:p14="http://schemas.microsoft.com/office/powerpoint/2010/main" val="3627828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423950"/>
            <a:ext cx="668326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Stack Signals and Get Template Heartbeat Signal – Choose Distances</a:t>
            </a:r>
            <a:endParaRPr lang="en-US" altLang="zh-CN" sz="24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18676ABA-CD11-341A-F209-124FC1195575}"/>
              </a:ext>
            </a:extLst>
          </p:cNvPr>
          <p:cNvSpPr/>
          <p:nvPr/>
        </p:nvSpPr>
        <p:spPr>
          <a:xfrm>
            <a:off x="1236932" y="938906"/>
            <a:ext cx="2374015" cy="4124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Method Offered by Paper</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F2075327-791F-FB93-DD61-9DFC4E96E781}"/>
              </a:ext>
            </a:extLst>
          </p:cNvPr>
          <p:cNvGrpSpPr/>
          <p:nvPr/>
        </p:nvGrpSpPr>
        <p:grpSpPr>
          <a:xfrm>
            <a:off x="5534025" y="818940"/>
            <a:ext cx="6305550" cy="2610060"/>
            <a:chOff x="5867400" y="885615"/>
            <a:chExt cx="2999792" cy="832343"/>
          </a:xfrm>
        </p:grpSpPr>
        <p:pic>
          <p:nvPicPr>
            <p:cNvPr id="50" name="图片 49">
              <a:extLst>
                <a:ext uri="{FF2B5EF4-FFF2-40B4-BE49-F238E27FC236}">
                  <a16:creationId xmlns:a16="http://schemas.microsoft.com/office/drawing/2014/main" id="{6FC1121F-898B-5E72-206D-6A3112B96ECF}"/>
                </a:ext>
              </a:extLst>
            </p:cNvPr>
            <p:cNvPicPr>
              <a:picLocks noChangeAspect="1"/>
            </p:cNvPicPr>
            <p:nvPr/>
          </p:nvPicPr>
          <p:blipFill rotWithShape="1">
            <a:blip r:embed="rId3"/>
            <a:srcRect l="5781" t="5025" r="2000" b="10623"/>
            <a:stretch/>
          </p:blipFill>
          <p:spPr>
            <a:xfrm>
              <a:off x="5867400" y="885615"/>
              <a:ext cx="2999792" cy="832343"/>
            </a:xfrm>
            <a:prstGeom prst="rect">
              <a:avLst/>
            </a:prstGeom>
          </p:spPr>
        </p:pic>
        <p:sp>
          <p:nvSpPr>
            <p:cNvPr id="51" name="乘号 50">
              <a:extLst>
                <a:ext uri="{FF2B5EF4-FFF2-40B4-BE49-F238E27FC236}">
                  <a16:creationId xmlns:a16="http://schemas.microsoft.com/office/drawing/2014/main" id="{28320427-C026-3D96-AEC2-D32743907D0C}"/>
                </a:ext>
              </a:extLst>
            </p:cNvPr>
            <p:cNvSpPr/>
            <p:nvPr/>
          </p:nvSpPr>
          <p:spPr>
            <a:xfrm>
              <a:off x="5981408" y="104832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乘号 51">
              <a:extLst>
                <a:ext uri="{FF2B5EF4-FFF2-40B4-BE49-F238E27FC236}">
                  <a16:creationId xmlns:a16="http://schemas.microsoft.com/office/drawing/2014/main" id="{9B00EA3B-33D5-A971-00E3-45CDC87F00E9}"/>
                </a:ext>
              </a:extLst>
            </p:cNvPr>
            <p:cNvSpPr/>
            <p:nvPr/>
          </p:nvSpPr>
          <p:spPr>
            <a:xfrm>
              <a:off x="6329071" y="9238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乘号 52">
              <a:extLst>
                <a:ext uri="{FF2B5EF4-FFF2-40B4-BE49-F238E27FC236}">
                  <a16:creationId xmlns:a16="http://schemas.microsoft.com/office/drawing/2014/main" id="{7E23596F-E0D9-05C0-9995-419E8D7AD319}"/>
                </a:ext>
              </a:extLst>
            </p:cNvPr>
            <p:cNvSpPr/>
            <p:nvPr/>
          </p:nvSpPr>
          <p:spPr>
            <a:xfrm>
              <a:off x="6674352"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乘号 53">
              <a:extLst>
                <a:ext uri="{FF2B5EF4-FFF2-40B4-BE49-F238E27FC236}">
                  <a16:creationId xmlns:a16="http://schemas.microsoft.com/office/drawing/2014/main" id="{1AB7C0A6-7E5E-960F-4EFE-E3D8B0011D70}"/>
                </a:ext>
              </a:extLst>
            </p:cNvPr>
            <p:cNvSpPr/>
            <p:nvPr/>
          </p:nvSpPr>
          <p:spPr>
            <a:xfrm>
              <a:off x="7026776" y="123405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乘号 54">
              <a:extLst>
                <a:ext uri="{FF2B5EF4-FFF2-40B4-BE49-F238E27FC236}">
                  <a16:creationId xmlns:a16="http://schemas.microsoft.com/office/drawing/2014/main" id="{2DE0B695-CDA8-605E-8964-280681B8D64C}"/>
                </a:ext>
              </a:extLst>
            </p:cNvPr>
            <p:cNvSpPr/>
            <p:nvPr/>
          </p:nvSpPr>
          <p:spPr>
            <a:xfrm>
              <a:off x="7376675" y="10554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乘号 55">
              <a:extLst>
                <a:ext uri="{FF2B5EF4-FFF2-40B4-BE49-F238E27FC236}">
                  <a16:creationId xmlns:a16="http://schemas.microsoft.com/office/drawing/2014/main" id="{E508987C-EFDB-3E4C-AB42-95737A74A23D}"/>
                </a:ext>
              </a:extLst>
            </p:cNvPr>
            <p:cNvSpPr/>
            <p:nvPr/>
          </p:nvSpPr>
          <p:spPr>
            <a:xfrm>
              <a:off x="7722102" y="89238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57">
              <a:extLst>
                <a:ext uri="{FF2B5EF4-FFF2-40B4-BE49-F238E27FC236}">
                  <a16:creationId xmlns:a16="http://schemas.microsoft.com/office/drawing/2014/main" id="{9E134402-6797-8A05-059B-2E9BEB17B24B}"/>
                </a:ext>
              </a:extLst>
            </p:cNvPr>
            <p:cNvSpPr/>
            <p:nvPr/>
          </p:nvSpPr>
          <p:spPr>
            <a:xfrm>
              <a:off x="8074308"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乘号 58">
              <a:extLst>
                <a:ext uri="{FF2B5EF4-FFF2-40B4-BE49-F238E27FC236}">
                  <a16:creationId xmlns:a16="http://schemas.microsoft.com/office/drawing/2014/main" id="{CD00506A-50FE-4B9C-FCD9-0E3192D182FE}"/>
                </a:ext>
              </a:extLst>
            </p:cNvPr>
            <p:cNvSpPr/>
            <p:nvPr/>
          </p:nvSpPr>
          <p:spPr>
            <a:xfrm>
              <a:off x="8422044" y="121119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矩形 2">
            <a:extLst>
              <a:ext uri="{FF2B5EF4-FFF2-40B4-BE49-F238E27FC236}">
                <a16:creationId xmlns:a16="http://schemas.microsoft.com/office/drawing/2014/main" id="{B5515F5D-066B-2F0C-A79B-A67EC8C6EB05}"/>
              </a:ext>
            </a:extLst>
          </p:cNvPr>
          <p:cNvSpPr/>
          <p:nvPr/>
        </p:nvSpPr>
        <p:spPr>
          <a:xfrm>
            <a:off x="1236932" y="3807858"/>
            <a:ext cx="1298002" cy="4124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My Method</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B0B377F3-D59E-69B7-711A-9CCB807B7ACD}"/>
              </a:ext>
            </a:extLst>
          </p:cNvPr>
          <p:cNvGrpSpPr/>
          <p:nvPr/>
        </p:nvGrpSpPr>
        <p:grpSpPr>
          <a:xfrm>
            <a:off x="5572125" y="3872538"/>
            <a:ext cx="6305550" cy="2610060"/>
            <a:chOff x="5867400" y="885615"/>
            <a:chExt cx="2999792" cy="832343"/>
          </a:xfrm>
        </p:grpSpPr>
        <p:pic>
          <p:nvPicPr>
            <p:cNvPr id="8" name="图片 7">
              <a:extLst>
                <a:ext uri="{FF2B5EF4-FFF2-40B4-BE49-F238E27FC236}">
                  <a16:creationId xmlns:a16="http://schemas.microsoft.com/office/drawing/2014/main" id="{4219127D-C97C-143B-9576-8F704D2C929D}"/>
                </a:ext>
              </a:extLst>
            </p:cNvPr>
            <p:cNvPicPr>
              <a:picLocks noChangeAspect="1"/>
            </p:cNvPicPr>
            <p:nvPr/>
          </p:nvPicPr>
          <p:blipFill rotWithShape="1">
            <a:blip r:embed="rId3"/>
            <a:srcRect l="5781" t="5025" r="2000" b="10623"/>
            <a:stretch/>
          </p:blipFill>
          <p:spPr>
            <a:xfrm>
              <a:off x="5867400" y="885615"/>
              <a:ext cx="2999792" cy="832343"/>
            </a:xfrm>
            <a:prstGeom prst="rect">
              <a:avLst/>
            </a:prstGeom>
          </p:spPr>
        </p:pic>
        <p:sp>
          <p:nvSpPr>
            <p:cNvPr id="9" name="乘号 8">
              <a:extLst>
                <a:ext uri="{FF2B5EF4-FFF2-40B4-BE49-F238E27FC236}">
                  <a16:creationId xmlns:a16="http://schemas.microsoft.com/office/drawing/2014/main" id="{18A03B2B-9530-5FA6-62E5-E7B9BDFBC847}"/>
                </a:ext>
              </a:extLst>
            </p:cNvPr>
            <p:cNvSpPr/>
            <p:nvPr/>
          </p:nvSpPr>
          <p:spPr>
            <a:xfrm>
              <a:off x="5981408" y="104832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A2AF5AB9-7EE0-DC96-8E37-407ABD6009F0}"/>
                </a:ext>
              </a:extLst>
            </p:cNvPr>
            <p:cNvSpPr/>
            <p:nvPr/>
          </p:nvSpPr>
          <p:spPr>
            <a:xfrm>
              <a:off x="6329071" y="9238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乘号 10">
              <a:extLst>
                <a:ext uri="{FF2B5EF4-FFF2-40B4-BE49-F238E27FC236}">
                  <a16:creationId xmlns:a16="http://schemas.microsoft.com/office/drawing/2014/main" id="{87F924A8-E521-7A77-DF77-92F5C743A5EF}"/>
                </a:ext>
              </a:extLst>
            </p:cNvPr>
            <p:cNvSpPr/>
            <p:nvPr/>
          </p:nvSpPr>
          <p:spPr>
            <a:xfrm>
              <a:off x="6674352"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乘号 11">
              <a:extLst>
                <a:ext uri="{FF2B5EF4-FFF2-40B4-BE49-F238E27FC236}">
                  <a16:creationId xmlns:a16="http://schemas.microsoft.com/office/drawing/2014/main" id="{B607ADD5-F19B-3B4D-552F-DFBBF2954FCD}"/>
                </a:ext>
              </a:extLst>
            </p:cNvPr>
            <p:cNvSpPr/>
            <p:nvPr/>
          </p:nvSpPr>
          <p:spPr>
            <a:xfrm>
              <a:off x="7026776" y="123405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乘号 12">
              <a:extLst>
                <a:ext uri="{FF2B5EF4-FFF2-40B4-BE49-F238E27FC236}">
                  <a16:creationId xmlns:a16="http://schemas.microsoft.com/office/drawing/2014/main" id="{EA280A8E-44FB-E774-2842-A6303FF9D00F}"/>
                </a:ext>
              </a:extLst>
            </p:cNvPr>
            <p:cNvSpPr/>
            <p:nvPr/>
          </p:nvSpPr>
          <p:spPr>
            <a:xfrm>
              <a:off x="7376675" y="10554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乘号 13">
              <a:extLst>
                <a:ext uri="{FF2B5EF4-FFF2-40B4-BE49-F238E27FC236}">
                  <a16:creationId xmlns:a16="http://schemas.microsoft.com/office/drawing/2014/main" id="{15ECB125-1B63-1A0B-21CA-87A3ED28BDF9}"/>
                </a:ext>
              </a:extLst>
            </p:cNvPr>
            <p:cNvSpPr/>
            <p:nvPr/>
          </p:nvSpPr>
          <p:spPr>
            <a:xfrm>
              <a:off x="7722102" y="89238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乘号 14">
              <a:extLst>
                <a:ext uri="{FF2B5EF4-FFF2-40B4-BE49-F238E27FC236}">
                  <a16:creationId xmlns:a16="http://schemas.microsoft.com/office/drawing/2014/main" id="{CD3A8BF0-1956-FEF0-0876-9F5838283C37}"/>
                </a:ext>
              </a:extLst>
            </p:cNvPr>
            <p:cNvSpPr/>
            <p:nvPr/>
          </p:nvSpPr>
          <p:spPr>
            <a:xfrm>
              <a:off x="8074308"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乘号 15">
              <a:extLst>
                <a:ext uri="{FF2B5EF4-FFF2-40B4-BE49-F238E27FC236}">
                  <a16:creationId xmlns:a16="http://schemas.microsoft.com/office/drawing/2014/main" id="{943A45B0-1EF9-EE27-0AB8-27646F52E3ED}"/>
                </a:ext>
              </a:extLst>
            </p:cNvPr>
            <p:cNvSpPr/>
            <p:nvPr/>
          </p:nvSpPr>
          <p:spPr>
            <a:xfrm>
              <a:off x="8422044" y="121119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8" name="直接连接符 17">
            <a:extLst>
              <a:ext uri="{FF2B5EF4-FFF2-40B4-BE49-F238E27FC236}">
                <a16:creationId xmlns:a16="http://schemas.microsoft.com/office/drawing/2014/main" id="{9F65CBD7-96C9-EDBC-7EB4-6ED2B05B5E03}"/>
              </a:ext>
            </a:extLst>
          </p:cNvPr>
          <p:cNvCxnSpPr/>
          <p:nvPr/>
        </p:nvCxnSpPr>
        <p:spPr>
          <a:xfrm>
            <a:off x="-15102" y="3645026"/>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403389D8-5A4F-DC85-FE9D-AFF436B59C57}"/>
                  </a:ext>
                </a:extLst>
              </p:cNvPr>
              <p:cNvSpPr txBox="1"/>
              <p:nvPr/>
            </p:nvSpPr>
            <p:spPr>
              <a:xfrm>
                <a:off x="-800912" y="1587734"/>
                <a:ext cx="6100762" cy="715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𝑃𝑜𝑖𝑛</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𝑃𝑒𝑎</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𝑃𝑒𝑎</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m:rPr>
                                  <m:sty m:val="p"/>
                                </m:rPr>
                                <a:rPr lang="en-US" altLang="zh-CN" sz="1400" i="1">
                                  <a:latin typeface="Cambria Math" panose="02040503050406030204" pitchFamily="18" charset="0"/>
                                </a:rPr>
                                <m:t>i</m:t>
                              </m:r>
                              <m:r>
                                <a:rPr lang="en-US" altLang="zh-CN" sz="1400" b="0" i="1" smtClean="0">
                                  <a:latin typeface="Cambria Math" panose="02040503050406030204" pitchFamily="18" charset="0"/>
                                </a:rPr>
                                <m:t>+1</m:t>
                              </m:r>
                            </m:sub>
                          </m:sSub>
                        </m:num>
                        <m:den>
                          <m:r>
                            <a:rPr lang="en-US" altLang="zh-CN" sz="1400" b="0" i="1" smtClean="0">
                              <a:latin typeface="Cambria Math" panose="02040503050406030204" pitchFamily="18" charset="0"/>
                            </a:rPr>
                            <m:t>2</m:t>
                          </m:r>
                        </m:den>
                      </m:f>
                    </m:oMath>
                  </m:oMathPara>
                </a14:m>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rPr>
                          </m:ctrlPr>
                        </m:sSubPr>
                        <m:e>
                          <m:r>
                            <a:rPr lang="en-US" altLang="zh-CN" sz="1400" b="0" i="0" dirty="0" smtClean="0">
                              <a:latin typeface="Cambria Math" panose="02040503050406030204" pitchFamily="18" charset="0"/>
                            </a:rPr>
                            <m:t> </m:t>
                          </m:r>
                          <m:r>
                            <m:rPr>
                              <m:sty m:val="p"/>
                            </m:rPr>
                            <a:rPr lang="en-US" altLang="zh-CN" sz="1400" i="0" dirty="0">
                              <a:latin typeface="Cambria Math" panose="02040503050406030204" pitchFamily="18" charset="0"/>
                            </a:rPr>
                            <m:t>Length</m:t>
                          </m:r>
                        </m:e>
                        <m:sub>
                          <m:r>
                            <a:rPr lang="en-US" altLang="zh-CN" sz="1400" b="0" i="1" dirty="0" smtClean="0">
                              <a:latin typeface="Cambria Math" panose="02040503050406030204" pitchFamily="18" charset="0"/>
                            </a:rPr>
                            <m:t>𝑖</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𝑃𝑜𝑖𝑛</m:t>
                      </m:r>
                      <m:sSub>
                        <m:sSubPr>
                          <m:ctrlPr>
                            <a:rPr lang="en-US" altLang="zh-CN" sz="1400" b="0" i="1" dirty="0" smtClean="0">
                              <a:latin typeface="Cambria Math" panose="02040503050406030204" pitchFamily="18" charset="0"/>
                            </a:rPr>
                          </m:ctrlPr>
                        </m:sSubPr>
                        <m:e>
                          <m:r>
                            <a:rPr lang="en-US" altLang="zh-CN" sz="1400" b="0" i="1" dirty="0" smtClean="0">
                              <a:latin typeface="Cambria Math" panose="02040503050406030204" pitchFamily="18" charset="0"/>
                            </a:rPr>
                            <m:t>𝑡</m:t>
                          </m:r>
                        </m:e>
                        <m:sub>
                          <m:r>
                            <a:rPr lang="en-US" altLang="zh-CN" sz="1400" b="0" i="1" dirty="0" smtClean="0">
                              <a:latin typeface="Cambria Math" panose="02040503050406030204" pitchFamily="18" charset="0"/>
                            </a:rPr>
                            <m:t>𝑖</m:t>
                          </m:r>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𝑃𝑜𝑖𝑛</m:t>
                      </m:r>
                      <m:sSub>
                        <m:sSubPr>
                          <m:ctrlPr>
                            <a:rPr lang="en-US" altLang="zh-CN" sz="1400" b="0" i="1" dirty="0" smtClean="0">
                              <a:latin typeface="Cambria Math" panose="02040503050406030204" pitchFamily="18" charset="0"/>
                            </a:rPr>
                          </m:ctrlPr>
                        </m:sSubPr>
                        <m:e>
                          <m:r>
                            <a:rPr lang="en-US" altLang="zh-CN" sz="1400" b="0" i="1" dirty="0" smtClean="0">
                              <a:latin typeface="Cambria Math" panose="02040503050406030204" pitchFamily="18" charset="0"/>
                            </a:rPr>
                            <m:t>𝑡</m:t>
                          </m:r>
                        </m:e>
                        <m:sub>
                          <m:r>
                            <a:rPr lang="en-US" altLang="zh-CN" sz="1400" b="0" i="1" dirty="0" smtClean="0">
                              <a:latin typeface="Cambria Math" panose="02040503050406030204" pitchFamily="18" charset="0"/>
                            </a:rPr>
                            <m:t>𝑖</m:t>
                          </m:r>
                        </m:sub>
                      </m:sSub>
                    </m:oMath>
                  </m:oMathPara>
                </a14:m>
                <a:endParaRPr lang="zh-CN" altLang="en-US" sz="1400" dirty="0"/>
              </a:p>
            </p:txBody>
          </p:sp>
        </mc:Choice>
        <mc:Fallback>
          <p:sp>
            <p:nvSpPr>
              <p:cNvPr id="21" name="文本框 20">
                <a:extLst>
                  <a:ext uri="{FF2B5EF4-FFF2-40B4-BE49-F238E27FC236}">
                    <a16:creationId xmlns:a16="http://schemas.microsoft.com/office/drawing/2014/main" id="{403389D8-5A4F-DC85-FE9D-AFF436B59C57}"/>
                  </a:ext>
                </a:extLst>
              </p:cNvPr>
              <p:cNvSpPr txBox="1">
                <a:spLocks noRot="1" noChangeAspect="1" noMove="1" noResize="1" noEditPoints="1" noAdjustHandles="1" noChangeArrowheads="1" noChangeShapeType="1" noTextEdit="1"/>
              </p:cNvSpPr>
              <p:nvPr/>
            </p:nvSpPr>
            <p:spPr>
              <a:xfrm>
                <a:off x="-800912" y="1587734"/>
                <a:ext cx="6100762" cy="715389"/>
              </a:xfrm>
              <a:prstGeom prst="rect">
                <a:avLst/>
              </a:prstGeom>
              <a:blipFill>
                <a:blip r:embed="rId4"/>
                <a:stretch>
                  <a:fillRect b="-2542"/>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6E5AB51F-EFF1-C584-0B5B-75DC612A2634}"/>
              </a:ext>
            </a:extLst>
          </p:cNvPr>
          <p:cNvSpPr txBox="1"/>
          <p:nvPr/>
        </p:nvSpPr>
        <p:spPr>
          <a:xfrm>
            <a:off x="1122218" y="2530461"/>
            <a:ext cx="5211749" cy="95410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Disadvantages:</a:t>
            </a:r>
          </a:p>
          <a:p>
            <a:pPr marL="342900" indent="-342900">
              <a:buAutoNum type="arabicPeriod"/>
            </a:pPr>
            <a:r>
              <a:rPr lang="en-US" altLang="zh-CN" sz="1400" b="0" i="0" dirty="0">
                <a:solidFill>
                  <a:srgbClr val="1C1917"/>
                </a:solidFill>
                <a:effectLst/>
                <a:latin typeface="Times New Roman" panose="02020603050405020304" pitchFamily="18" charset="0"/>
                <a:cs typeface="Times New Roman" panose="02020603050405020304" pitchFamily="18" charset="0"/>
              </a:rPr>
              <a:t>The small </a:t>
            </a:r>
            <a:r>
              <a:rPr lang="en-US" altLang="zh-CN" sz="1400" dirty="0">
                <a:solidFill>
                  <a:srgbClr val="1C1917"/>
                </a:solidFill>
                <a:latin typeface="Times New Roman" panose="02020603050405020304" pitchFamily="18" charset="0"/>
                <a:cs typeface="Times New Roman" panose="02020603050405020304" pitchFamily="18" charset="0"/>
              </a:rPr>
              <a:t>peaks are cut open and </a:t>
            </a:r>
            <a:r>
              <a:rPr lang="en-US" altLang="zh-CN" sz="1400" b="0" i="0" dirty="0">
                <a:solidFill>
                  <a:srgbClr val="1C1917"/>
                </a:solidFill>
                <a:effectLst/>
                <a:latin typeface="Times New Roman" panose="02020603050405020304" pitchFamily="18" charset="0"/>
                <a:cs typeface="Times New Roman" panose="02020603050405020304" pitchFamily="18" charset="0"/>
              </a:rPr>
              <a:t>features cannot be extracted.</a:t>
            </a:r>
          </a:p>
          <a:p>
            <a:pPr marL="342900" indent="-342900">
              <a:buAutoNum type="arabicPeriod"/>
            </a:pPr>
            <a:r>
              <a:rPr lang="en-US" altLang="zh-CN" sz="1400" b="0" i="0" dirty="0">
                <a:solidFill>
                  <a:srgbClr val="1C1917"/>
                </a:solidFill>
                <a:effectLst/>
                <a:latin typeface="Times New Roman" panose="02020603050405020304" pitchFamily="18" charset="0"/>
                <a:cs typeface="Times New Roman" panose="02020603050405020304" pitchFamily="18" charset="0"/>
              </a:rPr>
              <a:t>The first and last </a:t>
            </a:r>
            <a:r>
              <a:rPr lang="en-US" altLang="zh-CN" sz="1400" dirty="0">
                <a:solidFill>
                  <a:srgbClr val="1C1917"/>
                </a:solidFill>
                <a:latin typeface="Times New Roman" panose="02020603050405020304" pitchFamily="18" charset="0"/>
                <a:cs typeface="Times New Roman" panose="02020603050405020304" pitchFamily="18" charset="0"/>
              </a:rPr>
              <a:t>segments</a:t>
            </a:r>
            <a:r>
              <a:rPr lang="en-US" altLang="zh-CN" sz="1400" b="0" i="0" dirty="0">
                <a:solidFill>
                  <a:srgbClr val="1C1917"/>
                </a:solidFill>
                <a:effectLst/>
                <a:latin typeface="Times New Roman" panose="02020603050405020304" pitchFamily="18" charset="0"/>
                <a:cs typeface="Times New Roman" panose="02020603050405020304" pitchFamily="18" charset="0"/>
              </a:rPr>
              <a:t> of the signal need to be padded with </a:t>
            </a:r>
            <a:r>
              <a:rPr lang="en-US" altLang="zh-CN" sz="1400" dirty="0">
                <a:solidFill>
                  <a:srgbClr val="1C1917"/>
                </a:solidFill>
                <a:latin typeface="Times New Roman" panose="02020603050405020304" pitchFamily="18" charset="0"/>
                <a:cs typeface="Times New Roman" panose="02020603050405020304" pitchFamily="18" charset="0"/>
              </a:rPr>
              <a:t>so </a:t>
            </a:r>
            <a:r>
              <a:rPr lang="en-US" altLang="zh-CN" sz="1400" b="0" i="0" dirty="0">
                <a:solidFill>
                  <a:srgbClr val="1C1917"/>
                </a:solidFill>
                <a:effectLst/>
                <a:latin typeface="Times New Roman" panose="02020603050405020304" pitchFamily="18" charset="0"/>
                <a:cs typeface="Times New Roman" panose="02020603050405020304" pitchFamily="18" charset="0"/>
              </a:rPr>
              <a:t>many 0s.</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7516620B-EAD4-E176-941A-2CC208779C47}"/>
                  </a:ext>
                </a:extLst>
              </p:cNvPr>
              <p:cNvSpPr txBox="1"/>
              <p:nvPr/>
            </p:nvSpPr>
            <p:spPr>
              <a:xfrm>
                <a:off x="288419" y="4702330"/>
                <a:ext cx="319502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𝑃𝑒𝑎</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a:rPr lang="en-US" altLang="zh-CN" sz="1400" b="0" i="1" smtClean="0">
                              <a:latin typeface="Cambria Math" panose="02040503050406030204" pitchFamily="18" charset="0"/>
                            </a:rPr>
                            <m:t>0</m:t>
                          </m:r>
                        </m:sub>
                      </m:sSub>
                    </m:oMath>
                  </m:oMathPara>
                </a14:m>
                <a:endParaRPr lang="zh-CN" altLang="en-US" sz="1400" dirty="0"/>
              </a:p>
            </p:txBody>
          </p:sp>
        </mc:Choice>
        <mc:Fallback>
          <p:sp>
            <p:nvSpPr>
              <p:cNvPr id="23" name="文本框 22">
                <a:extLst>
                  <a:ext uri="{FF2B5EF4-FFF2-40B4-BE49-F238E27FC236}">
                    <a16:creationId xmlns:a16="http://schemas.microsoft.com/office/drawing/2014/main" id="{7516620B-EAD4-E176-941A-2CC208779C47}"/>
                  </a:ext>
                </a:extLst>
              </p:cNvPr>
              <p:cNvSpPr txBox="1">
                <a:spLocks noRot="1" noChangeAspect="1" noMove="1" noResize="1" noEditPoints="1" noAdjustHandles="1" noChangeArrowheads="1" noChangeShapeType="1" noTextEdit="1"/>
              </p:cNvSpPr>
              <p:nvPr/>
            </p:nvSpPr>
            <p:spPr>
              <a:xfrm>
                <a:off x="288419" y="4702330"/>
                <a:ext cx="3195028" cy="307777"/>
              </a:xfrm>
              <a:prstGeom prst="rect">
                <a:avLst/>
              </a:prstGeom>
              <a:blipFill>
                <a:blip r:embed="rId5"/>
                <a:stretch>
                  <a:fillRect b="-5882"/>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A8EE2333-13F6-7F98-633D-A8F4A89C3095}"/>
              </a:ext>
            </a:extLst>
          </p:cNvPr>
          <p:cNvSpPr txBox="1"/>
          <p:nvPr/>
        </p:nvSpPr>
        <p:spPr>
          <a:xfrm>
            <a:off x="1122218" y="5396394"/>
            <a:ext cx="4859068" cy="738664"/>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400" dirty="0"/>
              <a:t>Advantages:</a:t>
            </a:r>
          </a:p>
          <a:p>
            <a:pPr marL="342900" indent="-342900">
              <a:buAutoNum type="arabicPeriod"/>
            </a:pPr>
            <a:r>
              <a:rPr lang="en-US" altLang="zh-CN" sz="1400" dirty="0"/>
              <a:t>Small Peaks are reserved well.</a:t>
            </a:r>
          </a:p>
          <a:p>
            <a:pPr marL="342900" indent="-342900">
              <a:buAutoNum type="arabicPeriod"/>
            </a:pPr>
            <a:r>
              <a:rPr lang="en-US" altLang="zh-CN" sz="1400" dirty="0"/>
              <a:t>Each segmented signal needs almost no padding.</a:t>
            </a:r>
            <a:endParaRPr lang="zh-CN" altLang="en-US" sz="1400" dirty="0"/>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9D531813-6BB8-D2A5-3EE3-9FFF650F8B38}"/>
                  </a:ext>
                </a:extLst>
              </p:cNvPr>
              <p:cNvSpPr txBox="1"/>
              <p:nvPr/>
            </p:nvSpPr>
            <p:spPr>
              <a:xfrm>
                <a:off x="7039684" y="1283734"/>
                <a:ext cx="119801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𝑃𝑜𝑖𝑛</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𝑖</m:t>
                          </m:r>
                        </m:sub>
                      </m:sSub>
                    </m:oMath>
                  </m:oMathPara>
                </a14:m>
                <a:endParaRPr lang="en-US" altLang="zh-CN" sz="1400" dirty="0"/>
              </a:p>
            </p:txBody>
          </p:sp>
        </mc:Choice>
        <mc:Fallback>
          <p:sp>
            <p:nvSpPr>
              <p:cNvPr id="25" name="文本框 24">
                <a:extLst>
                  <a:ext uri="{FF2B5EF4-FFF2-40B4-BE49-F238E27FC236}">
                    <a16:creationId xmlns:a16="http://schemas.microsoft.com/office/drawing/2014/main" id="{9D531813-6BB8-D2A5-3EE3-9FFF650F8B38}"/>
                  </a:ext>
                </a:extLst>
              </p:cNvPr>
              <p:cNvSpPr txBox="1">
                <a:spLocks noRot="1" noChangeAspect="1" noMove="1" noResize="1" noEditPoints="1" noAdjustHandles="1" noChangeArrowheads="1" noChangeShapeType="1" noTextEdit="1"/>
              </p:cNvSpPr>
              <p:nvPr/>
            </p:nvSpPr>
            <p:spPr>
              <a:xfrm>
                <a:off x="7039684" y="1283734"/>
                <a:ext cx="1198019"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FDE715FD-97A1-84CD-44B2-4530163E6A3D}"/>
                  </a:ext>
                </a:extLst>
              </p:cNvPr>
              <p:cNvSpPr txBox="1"/>
              <p:nvPr/>
            </p:nvSpPr>
            <p:spPr>
              <a:xfrm>
                <a:off x="7844328" y="1285063"/>
                <a:ext cx="119801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𝑃𝑜𝑖𝑛</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m:oMathPara>
                </a14:m>
                <a:endParaRPr lang="en-US" altLang="zh-CN" sz="1400" dirty="0"/>
              </a:p>
            </p:txBody>
          </p:sp>
        </mc:Choice>
        <mc:Fallback>
          <p:sp>
            <p:nvSpPr>
              <p:cNvPr id="26" name="文本框 25">
                <a:extLst>
                  <a:ext uri="{FF2B5EF4-FFF2-40B4-BE49-F238E27FC236}">
                    <a16:creationId xmlns:a16="http://schemas.microsoft.com/office/drawing/2014/main" id="{FDE715FD-97A1-84CD-44B2-4530163E6A3D}"/>
                  </a:ext>
                </a:extLst>
              </p:cNvPr>
              <p:cNvSpPr txBox="1">
                <a:spLocks noRot="1" noChangeAspect="1" noMove="1" noResize="1" noEditPoints="1" noAdjustHandles="1" noChangeArrowheads="1" noChangeShapeType="1" noTextEdit="1"/>
              </p:cNvSpPr>
              <p:nvPr/>
            </p:nvSpPr>
            <p:spPr>
              <a:xfrm>
                <a:off x="7844328" y="1285063"/>
                <a:ext cx="1198019" cy="307777"/>
              </a:xfrm>
              <a:prstGeom prst="rect">
                <a:avLst/>
              </a:prstGeom>
              <a:blipFill>
                <a:blip r:embed="rId7"/>
                <a:stretch>
                  <a:fillRect/>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5CC91023-4103-CC4D-4374-9946351E388E}"/>
              </a:ext>
            </a:extLst>
          </p:cNvPr>
          <p:cNvCxnSpPr/>
          <p:nvPr/>
        </p:nvCxnSpPr>
        <p:spPr>
          <a:xfrm>
            <a:off x="7289193" y="1060061"/>
            <a:ext cx="0" cy="4124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24C4DC-4617-FF50-8245-48500EC3AE58}"/>
              </a:ext>
            </a:extLst>
          </p:cNvPr>
          <p:cNvCxnSpPr>
            <a:cxnSpLocks/>
          </p:cNvCxnSpPr>
          <p:nvPr/>
        </p:nvCxnSpPr>
        <p:spPr>
          <a:xfrm>
            <a:off x="8021082" y="1060061"/>
            <a:ext cx="0" cy="8515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5DECEEC-CD2C-2631-3E2C-2B3FDB1A78A5}"/>
              </a:ext>
            </a:extLst>
          </p:cNvPr>
          <p:cNvCxnSpPr>
            <a:cxnSpLocks/>
          </p:cNvCxnSpPr>
          <p:nvPr/>
        </p:nvCxnSpPr>
        <p:spPr>
          <a:xfrm>
            <a:off x="8769283" y="1060061"/>
            <a:ext cx="0" cy="32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本框 70">
                <a:extLst>
                  <a:ext uri="{FF2B5EF4-FFF2-40B4-BE49-F238E27FC236}">
                    <a16:creationId xmlns:a16="http://schemas.microsoft.com/office/drawing/2014/main" id="{AB9A8E18-5E61-436A-B62E-A3F56DCF9C39}"/>
                  </a:ext>
                </a:extLst>
              </p:cNvPr>
              <p:cNvSpPr txBox="1"/>
              <p:nvPr/>
            </p:nvSpPr>
            <p:spPr>
              <a:xfrm>
                <a:off x="6991850" y="811096"/>
                <a:ext cx="606904" cy="307777"/>
              </a:xfrm>
              <a:prstGeom prst="rect">
                <a:avLst/>
              </a:prstGeom>
              <a:noFill/>
            </p:spPr>
            <p:txBody>
              <a:bodyPr wrap="square">
                <a:spAutoFit/>
              </a:bodyPr>
              <a:lstStyle>
                <a:defPPr>
                  <a:defRPr lang="zh-CN"/>
                </a:defPPr>
                <a:lvl1pPr>
                  <a:defRPr sz="1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mtClean="0"/>
                        <m:t>𝑃𝑒𝑎</m:t>
                      </m:r>
                      <m:sSub>
                        <m:sSubPr>
                          <m:ctrlPr>
                            <a:rPr lang="en-US" altLang="zh-CN" smtClean="0"/>
                          </m:ctrlPr>
                        </m:sSubPr>
                        <m:e>
                          <m:r>
                            <a:rPr lang="en-US" altLang="zh-CN" smtClean="0"/>
                            <m:t>𝑘</m:t>
                          </m:r>
                        </m:e>
                        <m:sub>
                          <m:r>
                            <a:rPr lang="en-US" altLang="zh-CN" smtClean="0"/>
                            <m:t>𝑖</m:t>
                          </m:r>
                        </m:sub>
                      </m:sSub>
                    </m:oMath>
                  </m:oMathPara>
                </a14:m>
                <a:endParaRPr lang="zh-CN" altLang="en-US" dirty="0"/>
              </a:p>
            </p:txBody>
          </p:sp>
        </mc:Choice>
        <mc:Fallback>
          <p:sp>
            <p:nvSpPr>
              <p:cNvPr id="71" name="文本框 70">
                <a:extLst>
                  <a:ext uri="{FF2B5EF4-FFF2-40B4-BE49-F238E27FC236}">
                    <a16:creationId xmlns:a16="http://schemas.microsoft.com/office/drawing/2014/main" id="{AB9A8E18-5E61-436A-B62E-A3F56DCF9C39}"/>
                  </a:ext>
                </a:extLst>
              </p:cNvPr>
              <p:cNvSpPr txBox="1">
                <a:spLocks noRot="1" noChangeAspect="1" noMove="1" noResize="1" noEditPoints="1" noAdjustHandles="1" noChangeArrowheads="1" noChangeShapeType="1" noTextEdit="1"/>
              </p:cNvSpPr>
              <p:nvPr/>
            </p:nvSpPr>
            <p:spPr>
              <a:xfrm>
                <a:off x="6991850" y="811096"/>
                <a:ext cx="606904"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文本框 82">
                <a:extLst>
                  <a:ext uri="{FF2B5EF4-FFF2-40B4-BE49-F238E27FC236}">
                    <a16:creationId xmlns:a16="http://schemas.microsoft.com/office/drawing/2014/main" id="{5C03BCAD-C1B2-0619-5257-E8968B70C752}"/>
                  </a:ext>
                </a:extLst>
              </p:cNvPr>
              <p:cNvSpPr txBox="1"/>
              <p:nvPr/>
            </p:nvSpPr>
            <p:spPr>
              <a:xfrm>
                <a:off x="7707623" y="802928"/>
                <a:ext cx="606904" cy="307777"/>
              </a:xfrm>
              <a:prstGeom prst="rect">
                <a:avLst/>
              </a:prstGeom>
              <a:noFill/>
            </p:spPr>
            <p:txBody>
              <a:bodyPr wrap="square">
                <a:spAutoFit/>
              </a:bodyPr>
              <a:lstStyle>
                <a:defPPr>
                  <a:defRPr lang="zh-CN"/>
                </a:defPPr>
                <a:lvl1pPr>
                  <a:defRPr sz="1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mtClean="0"/>
                        <m:t>𝑃𝑒𝑎</m:t>
                      </m:r>
                      <m:sSub>
                        <m:sSubPr>
                          <m:ctrlPr>
                            <a:rPr lang="en-US" altLang="zh-CN" smtClean="0"/>
                          </m:ctrlPr>
                        </m:sSubPr>
                        <m:e>
                          <m:r>
                            <a:rPr lang="en-US" altLang="zh-CN" smtClean="0"/>
                            <m:t>𝑘</m:t>
                          </m:r>
                        </m:e>
                        <m:sub>
                          <m:r>
                            <a:rPr lang="en-US" altLang="zh-CN" smtClean="0"/>
                            <m:t>𝑖</m:t>
                          </m:r>
                          <m:r>
                            <a:rPr lang="en-US" altLang="zh-CN" b="0" i="1" smtClean="0">
                              <a:latin typeface="Cambria Math" panose="02040503050406030204" pitchFamily="18" charset="0"/>
                            </a:rPr>
                            <m:t>+1</m:t>
                          </m:r>
                        </m:sub>
                      </m:sSub>
                    </m:oMath>
                  </m:oMathPara>
                </a14:m>
                <a:endParaRPr lang="zh-CN" altLang="en-US" dirty="0"/>
              </a:p>
            </p:txBody>
          </p:sp>
        </mc:Choice>
        <mc:Fallback>
          <p:sp>
            <p:nvSpPr>
              <p:cNvPr id="83" name="文本框 82">
                <a:extLst>
                  <a:ext uri="{FF2B5EF4-FFF2-40B4-BE49-F238E27FC236}">
                    <a16:creationId xmlns:a16="http://schemas.microsoft.com/office/drawing/2014/main" id="{5C03BCAD-C1B2-0619-5257-E8968B70C752}"/>
                  </a:ext>
                </a:extLst>
              </p:cNvPr>
              <p:cNvSpPr txBox="1">
                <a:spLocks noRot="1" noChangeAspect="1" noMove="1" noResize="1" noEditPoints="1" noAdjustHandles="1" noChangeArrowheads="1" noChangeShapeType="1" noTextEdit="1"/>
              </p:cNvSpPr>
              <p:nvPr/>
            </p:nvSpPr>
            <p:spPr>
              <a:xfrm>
                <a:off x="7707623" y="802928"/>
                <a:ext cx="606904" cy="307777"/>
              </a:xfrm>
              <a:prstGeom prst="rect">
                <a:avLst/>
              </a:prstGeom>
              <a:blipFill>
                <a:blip r:embed="rId9"/>
                <a:stretch>
                  <a:fillRect r="-23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文本框 83">
                <a:extLst>
                  <a:ext uri="{FF2B5EF4-FFF2-40B4-BE49-F238E27FC236}">
                    <a16:creationId xmlns:a16="http://schemas.microsoft.com/office/drawing/2014/main" id="{C2E366D6-7759-8666-C19E-D57A065B0E39}"/>
                  </a:ext>
                </a:extLst>
              </p:cNvPr>
              <p:cNvSpPr txBox="1"/>
              <p:nvPr/>
            </p:nvSpPr>
            <p:spPr>
              <a:xfrm>
                <a:off x="8453117" y="794614"/>
                <a:ext cx="606904" cy="315023"/>
              </a:xfrm>
              <a:prstGeom prst="rect">
                <a:avLst/>
              </a:prstGeom>
              <a:noFill/>
            </p:spPr>
            <p:txBody>
              <a:bodyPr wrap="square">
                <a:spAutoFit/>
              </a:bodyPr>
              <a:lstStyle>
                <a:defPPr>
                  <a:defRPr lang="zh-CN"/>
                </a:defPPr>
                <a:lvl1pPr>
                  <a:defRPr sz="1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mtClean="0"/>
                        <m:t>𝑃𝑒𝑎</m:t>
                      </m:r>
                      <m:sSub>
                        <m:sSubPr>
                          <m:ctrlPr>
                            <a:rPr lang="en-US" altLang="zh-CN" smtClean="0"/>
                          </m:ctrlPr>
                        </m:sSubPr>
                        <m:e>
                          <m:r>
                            <a:rPr lang="en-US" altLang="zh-CN" smtClean="0"/>
                            <m:t>𝑘</m:t>
                          </m:r>
                        </m:e>
                        <m:sub>
                          <m:r>
                            <a:rPr lang="en-US" altLang="zh-CN" smtClean="0"/>
                            <m:t>𝑖</m:t>
                          </m:r>
                          <m:r>
                            <a:rPr lang="en-US" altLang="zh-CN" b="0" i="1" smtClean="0">
                              <a:latin typeface="Cambria Math" panose="02040503050406030204" pitchFamily="18" charset="0"/>
                            </a:rPr>
                            <m:t>+2</m:t>
                          </m:r>
                        </m:sub>
                      </m:sSub>
                    </m:oMath>
                  </m:oMathPara>
                </a14:m>
                <a:endParaRPr lang="zh-CN" altLang="en-US" dirty="0"/>
              </a:p>
            </p:txBody>
          </p:sp>
        </mc:Choice>
        <mc:Fallback>
          <p:sp>
            <p:nvSpPr>
              <p:cNvPr id="84" name="文本框 83">
                <a:extLst>
                  <a:ext uri="{FF2B5EF4-FFF2-40B4-BE49-F238E27FC236}">
                    <a16:creationId xmlns:a16="http://schemas.microsoft.com/office/drawing/2014/main" id="{C2E366D6-7759-8666-C19E-D57A065B0E39}"/>
                  </a:ext>
                </a:extLst>
              </p:cNvPr>
              <p:cNvSpPr txBox="1">
                <a:spLocks noRot="1" noChangeAspect="1" noMove="1" noResize="1" noEditPoints="1" noAdjustHandles="1" noChangeArrowheads="1" noChangeShapeType="1" noTextEdit="1"/>
              </p:cNvSpPr>
              <p:nvPr/>
            </p:nvSpPr>
            <p:spPr>
              <a:xfrm>
                <a:off x="8453117" y="794614"/>
                <a:ext cx="606904" cy="315023"/>
              </a:xfrm>
              <a:prstGeom prst="rect">
                <a:avLst/>
              </a:prstGeom>
              <a:blipFill>
                <a:blip r:embed="rId10"/>
                <a:stretch>
                  <a:fillRect r="-24242"/>
                </a:stretch>
              </a:blipFill>
            </p:spPr>
            <p:txBody>
              <a:bodyPr/>
              <a:lstStyle/>
              <a:p>
                <a:r>
                  <a:rPr lang="zh-CN" altLang="en-US">
                    <a:noFill/>
                  </a:rPr>
                  <a:t> </a:t>
                </a:r>
              </a:p>
            </p:txBody>
          </p:sp>
        </mc:Fallback>
      </mc:AlternateContent>
      <p:cxnSp>
        <p:nvCxnSpPr>
          <p:cNvPr id="94" name="直接箭头连接符 93">
            <a:extLst>
              <a:ext uri="{FF2B5EF4-FFF2-40B4-BE49-F238E27FC236}">
                <a16:creationId xmlns:a16="http://schemas.microsoft.com/office/drawing/2014/main" id="{9A61B5E5-061F-9FB1-B5EE-4B3340126970}"/>
              </a:ext>
            </a:extLst>
          </p:cNvPr>
          <p:cNvCxnSpPr/>
          <p:nvPr/>
        </p:nvCxnSpPr>
        <p:spPr>
          <a:xfrm>
            <a:off x="7289193" y="1221616"/>
            <a:ext cx="731889"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B01CAB03-020C-9312-B9B0-449F64299C51}"/>
              </a:ext>
            </a:extLst>
          </p:cNvPr>
          <p:cNvCxnSpPr>
            <a:cxnSpLocks/>
          </p:cNvCxnSpPr>
          <p:nvPr/>
        </p:nvCxnSpPr>
        <p:spPr>
          <a:xfrm>
            <a:off x="8021082" y="1221616"/>
            <a:ext cx="748201"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CC8182ED-6267-B7D7-F163-C952FE91777A}"/>
              </a:ext>
            </a:extLst>
          </p:cNvPr>
          <p:cNvSpPr/>
          <p:nvPr/>
        </p:nvSpPr>
        <p:spPr>
          <a:xfrm>
            <a:off x="7613122" y="1181973"/>
            <a:ext cx="67721" cy="7017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9CF023B-FE4F-8549-5643-778CC2252EF2}"/>
              </a:ext>
            </a:extLst>
          </p:cNvPr>
          <p:cNvCxnSpPr>
            <a:cxnSpLocks/>
          </p:cNvCxnSpPr>
          <p:nvPr/>
        </p:nvCxnSpPr>
        <p:spPr>
          <a:xfrm flipH="1">
            <a:off x="7624123" y="1242371"/>
            <a:ext cx="22859" cy="204520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C7B9B53-3F2A-E351-D829-E06016DABFD5}"/>
              </a:ext>
            </a:extLst>
          </p:cNvPr>
          <p:cNvCxnSpPr>
            <a:cxnSpLocks/>
          </p:cNvCxnSpPr>
          <p:nvPr/>
        </p:nvCxnSpPr>
        <p:spPr>
          <a:xfrm flipH="1">
            <a:off x="8371642" y="1242372"/>
            <a:ext cx="22859" cy="204520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18CE4F6D-3B27-DB0D-B36C-4565E570A98C}"/>
              </a:ext>
            </a:extLst>
          </p:cNvPr>
          <p:cNvCxnSpPr>
            <a:cxnSpLocks/>
          </p:cNvCxnSpPr>
          <p:nvPr/>
        </p:nvCxnSpPr>
        <p:spPr>
          <a:xfrm>
            <a:off x="7624123" y="3217103"/>
            <a:ext cx="747519"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C12FE474-B265-0A0D-85F9-DB7F52E84094}"/>
              </a:ext>
            </a:extLst>
          </p:cNvPr>
          <p:cNvCxnSpPr>
            <a:cxnSpLocks/>
          </p:cNvCxnSpPr>
          <p:nvPr/>
        </p:nvCxnSpPr>
        <p:spPr>
          <a:xfrm>
            <a:off x="6504699" y="3919209"/>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0306F8D8-DAC7-4982-DDA7-10670C34CF86}"/>
              </a:ext>
            </a:extLst>
          </p:cNvPr>
          <p:cNvCxnSpPr>
            <a:cxnSpLocks/>
          </p:cNvCxnSpPr>
          <p:nvPr/>
        </p:nvCxnSpPr>
        <p:spPr>
          <a:xfrm>
            <a:off x="5779961" y="3918139"/>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4EE508C-A40A-E17B-FBB3-DE7C18EC363A}"/>
              </a:ext>
            </a:extLst>
          </p:cNvPr>
          <p:cNvCxnSpPr>
            <a:cxnSpLocks/>
          </p:cNvCxnSpPr>
          <p:nvPr/>
        </p:nvCxnSpPr>
        <p:spPr>
          <a:xfrm>
            <a:off x="7255380"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8A8B8627-D61E-7F93-11CF-C9D6181B8974}"/>
              </a:ext>
            </a:extLst>
          </p:cNvPr>
          <p:cNvCxnSpPr>
            <a:cxnSpLocks/>
          </p:cNvCxnSpPr>
          <p:nvPr/>
        </p:nvCxnSpPr>
        <p:spPr>
          <a:xfrm>
            <a:off x="7999368"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EACB2A16-819D-67B7-CDB4-B3153AF70025}"/>
              </a:ext>
            </a:extLst>
          </p:cNvPr>
          <p:cNvCxnSpPr>
            <a:cxnSpLocks/>
          </p:cNvCxnSpPr>
          <p:nvPr/>
        </p:nvCxnSpPr>
        <p:spPr>
          <a:xfrm>
            <a:off x="8734756"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C28EA8A-867E-5C4C-B01D-9D000898B46C}"/>
              </a:ext>
            </a:extLst>
          </p:cNvPr>
          <p:cNvCxnSpPr>
            <a:cxnSpLocks/>
          </p:cNvCxnSpPr>
          <p:nvPr/>
        </p:nvCxnSpPr>
        <p:spPr>
          <a:xfrm>
            <a:off x="9424605"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1C0DF56B-D8F4-5D8F-95C9-3001192A0FDC}"/>
              </a:ext>
            </a:extLst>
          </p:cNvPr>
          <p:cNvCxnSpPr>
            <a:cxnSpLocks/>
          </p:cNvCxnSpPr>
          <p:nvPr/>
        </p:nvCxnSpPr>
        <p:spPr>
          <a:xfrm>
            <a:off x="10176474"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C648A9E-D25B-0ED5-0DC1-9B6872E49ACC}"/>
              </a:ext>
            </a:extLst>
          </p:cNvPr>
          <p:cNvCxnSpPr>
            <a:cxnSpLocks/>
          </p:cNvCxnSpPr>
          <p:nvPr/>
        </p:nvCxnSpPr>
        <p:spPr>
          <a:xfrm>
            <a:off x="10938687" y="3914212"/>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33975CD-1EF8-1DC3-719C-22DFE0F2DF8C}"/>
              </a:ext>
            </a:extLst>
          </p:cNvPr>
          <p:cNvCxnSpPr>
            <a:cxnSpLocks/>
          </p:cNvCxnSpPr>
          <p:nvPr/>
        </p:nvCxnSpPr>
        <p:spPr>
          <a:xfrm>
            <a:off x="6518085" y="6597895"/>
            <a:ext cx="747519"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BADB040-3488-70D5-4035-CB6204669690}"/>
              </a:ext>
            </a:extLst>
          </p:cNvPr>
          <p:cNvCxnSpPr>
            <a:cxnSpLocks/>
          </p:cNvCxnSpPr>
          <p:nvPr/>
        </p:nvCxnSpPr>
        <p:spPr>
          <a:xfrm>
            <a:off x="5862635" y="3914212"/>
            <a:ext cx="0" cy="504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1083E91-12A0-2B04-13D1-E3DCE161BCB1}"/>
              </a:ext>
            </a:extLst>
          </p:cNvPr>
          <p:cNvCxnSpPr>
            <a:cxnSpLocks/>
          </p:cNvCxnSpPr>
          <p:nvPr/>
        </p:nvCxnSpPr>
        <p:spPr>
          <a:xfrm>
            <a:off x="7317955" y="3914212"/>
            <a:ext cx="0" cy="647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43BE57B-6D46-2087-9DED-9762EB679104}"/>
              </a:ext>
            </a:extLst>
          </p:cNvPr>
          <p:cNvCxnSpPr>
            <a:cxnSpLocks/>
          </p:cNvCxnSpPr>
          <p:nvPr/>
        </p:nvCxnSpPr>
        <p:spPr>
          <a:xfrm>
            <a:off x="8059182" y="3914212"/>
            <a:ext cx="0" cy="10958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EEEB511-FC26-C4F6-B2A0-2A02E1DC6B38}"/>
              </a:ext>
            </a:extLst>
          </p:cNvPr>
          <p:cNvCxnSpPr>
            <a:cxnSpLocks/>
          </p:cNvCxnSpPr>
          <p:nvPr/>
        </p:nvCxnSpPr>
        <p:spPr>
          <a:xfrm>
            <a:off x="6594713" y="3914212"/>
            <a:ext cx="0" cy="12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2CF1FCB-440A-F76E-C198-7D626F58526F}"/>
              </a:ext>
            </a:extLst>
          </p:cNvPr>
          <p:cNvCxnSpPr>
            <a:cxnSpLocks/>
          </p:cNvCxnSpPr>
          <p:nvPr/>
        </p:nvCxnSpPr>
        <p:spPr>
          <a:xfrm>
            <a:off x="8795382" y="3914823"/>
            <a:ext cx="0" cy="5396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56A21D28-6764-6CF8-2EF1-76F5D1C77874}"/>
              </a:ext>
            </a:extLst>
          </p:cNvPr>
          <p:cNvCxnSpPr>
            <a:cxnSpLocks/>
          </p:cNvCxnSpPr>
          <p:nvPr/>
        </p:nvCxnSpPr>
        <p:spPr>
          <a:xfrm>
            <a:off x="5779961" y="3919661"/>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5D32C7C1-22BF-2379-9F82-7975501326DF}"/>
              </a:ext>
            </a:extLst>
          </p:cNvPr>
          <p:cNvCxnSpPr>
            <a:cxnSpLocks/>
          </p:cNvCxnSpPr>
          <p:nvPr/>
        </p:nvCxnSpPr>
        <p:spPr>
          <a:xfrm>
            <a:off x="6510747" y="3924424"/>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81CBDF37-B5A3-DCA8-8D3B-9F57108AF178}"/>
              </a:ext>
            </a:extLst>
          </p:cNvPr>
          <p:cNvCxnSpPr>
            <a:cxnSpLocks/>
          </p:cNvCxnSpPr>
          <p:nvPr/>
        </p:nvCxnSpPr>
        <p:spPr>
          <a:xfrm>
            <a:off x="7245431" y="3919785"/>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E6B51FCE-5A97-967C-F3BA-16C355E3EB7A}"/>
              </a:ext>
            </a:extLst>
          </p:cNvPr>
          <p:cNvCxnSpPr>
            <a:cxnSpLocks/>
          </p:cNvCxnSpPr>
          <p:nvPr/>
        </p:nvCxnSpPr>
        <p:spPr>
          <a:xfrm>
            <a:off x="7988229" y="3916841"/>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5E19E33E-5CD6-27AB-A4B7-4C37E59B95B1}"/>
              </a:ext>
            </a:extLst>
          </p:cNvPr>
          <p:cNvCxnSpPr>
            <a:cxnSpLocks/>
          </p:cNvCxnSpPr>
          <p:nvPr/>
        </p:nvCxnSpPr>
        <p:spPr>
          <a:xfrm>
            <a:off x="8724900" y="3914212"/>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文本框 148">
                <a:extLst>
                  <a:ext uri="{FF2B5EF4-FFF2-40B4-BE49-F238E27FC236}">
                    <a16:creationId xmlns:a16="http://schemas.microsoft.com/office/drawing/2014/main" id="{4CDDE3CE-815D-77ED-7096-29170F1DF25B}"/>
                  </a:ext>
                </a:extLst>
              </p:cNvPr>
              <p:cNvSpPr txBox="1"/>
              <p:nvPr/>
            </p:nvSpPr>
            <p:spPr>
              <a:xfrm>
                <a:off x="5355380" y="3628031"/>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p:sp>
            <p:nvSpPr>
              <p:cNvPr id="149" name="文本框 148">
                <a:extLst>
                  <a:ext uri="{FF2B5EF4-FFF2-40B4-BE49-F238E27FC236}">
                    <a16:creationId xmlns:a16="http://schemas.microsoft.com/office/drawing/2014/main" id="{4CDDE3CE-815D-77ED-7096-29170F1DF25B}"/>
                  </a:ext>
                </a:extLst>
              </p:cNvPr>
              <p:cNvSpPr txBox="1">
                <a:spLocks noRot="1" noChangeAspect="1" noMove="1" noResize="1" noEditPoints="1" noAdjustHandles="1" noChangeArrowheads="1" noChangeShapeType="1" noTextEdit="1"/>
              </p:cNvSpPr>
              <p:nvPr/>
            </p:nvSpPr>
            <p:spPr>
              <a:xfrm>
                <a:off x="5355380" y="3628031"/>
                <a:ext cx="997203" cy="307777"/>
              </a:xfrm>
              <a:prstGeom prst="rect">
                <a:avLst/>
              </a:prstGeom>
              <a:blipFill>
                <a:blip r:embed="rId11"/>
                <a:stretch>
                  <a:fillRect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0" name="文本框 149">
                <a:extLst>
                  <a:ext uri="{FF2B5EF4-FFF2-40B4-BE49-F238E27FC236}">
                    <a16:creationId xmlns:a16="http://schemas.microsoft.com/office/drawing/2014/main" id="{49A4A397-7B32-09F7-5D0A-862D3CE67731}"/>
                  </a:ext>
                </a:extLst>
              </p:cNvPr>
              <p:cNvSpPr txBox="1"/>
              <p:nvPr/>
            </p:nvSpPr>
            <p:spPr>
              <a:xfrm>
                <a:off x="6104296" y="3629879"/>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p:sp>
            <p:nvSpPr>
              <p:cNvPr id="150" name="文本框 149">
                <a:extLst>
                  <a:ext uri="{FF2B5EF4-FFF2-40B4-BE49-F238E27FC236}">
                    <a16:creationId xmlns:a16="http://schemas.microsoft.com/office/drawing/2014/main" id="{49A4A397-7B32-09F7-5D0A-862D3CE67731}"/>
                  </a:ext>
                </a:extLst>
              </p:cNvPr>
              <p:cNvSpPr txBox="1">
                <a:spLocks noRot="1" noChangeAspect="1" noMove="1" noResize="1" noEditPoints="1" noAdjustHandles="1" noChangeArrowheads="1" noChangeShapeType="1" noTextEdit="1"/>
              </p:cNvSpPr>
              <p:nvPr/>
            </p:nvSpPr>
            <p:spPr>
              <a:xfrm>
                <a:off x="6104296" y="3629879"/>
                <a:ext cx="997203" cy="307777"/>
              </a:xfrm>
              <a:prstGeom prst="rect">
                <a:avLst/>
              </a:prstGeom>
              <a:blipFill>
                <a:blip r:embed="rId12"/>
                <a:stretch>
                  <a:fillRect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1" name="文本框 150">
                <a:extLst>
                  <a:ext uri="{FF2B5EF4-FFF2-40B4-BE49-F238E27FC236}">
                    <a16:creationId xmlns:a16="http://schemas.microsoft.com/office/drawing/2014/main" id="{60B24B91-C1BD-5C23-096A-AAB78CB90918}"/>
                  </a:ext>
                </a:extLst>
              </p:cNvPr>
              <p:cNvSpPr txBox="1"/>
              <p:nvPr/>
            </p:nvSpPr>
            <p:spPr>
              <a:xfrm>
                <a:off x="6797373" y="3629614"/>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p:sp>
            <p:nvSpPr>
              <p:cNvPr id="151" name="文本框 150">
                <a:extLst>
                  <a:ext uri="{FF2B5EF4-FFF2-40B4-BE49-F238E27FC236}">
                    <a16:creationId xmlns:a16="http://schemas.microsoft.com/office/drawing/2014/main" id="{60B24B91-C1BD-5C23-096A-AAB78CB90918}"/>
                  </a:ext>
                </a:extLst>
              </p:cNvPr>
              <p:cNvSpPr txBox="1">
                <a:spLocks noRot="1" noChangeAspect="1" noMove="1" noResize="1" noEditPoints="1" noAdjustHandles="1" noChangeArrowheads="1" noChangeShapeType="1" noTextEdit="1"/>
              </p:cNvSpPr>
              <p:nvPr/>
            </p:nvSpPr>
            <p:spPr>
              <a:xfrm>
                <a:off x="6797373" y="3629614"/>
                <a:ext cx="997203" cy="307777"/>
              </a:xfrm>
              <a:prstGeom prst="rect">
                <a:avLst/>
              </a:prstGeom>
              <a:blipFill>
                <a:blip r:embed="rId12"/>
                <a:stretch>
                  <a:fillRect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2" name="文本框 151">
                <a:extLst>
                  <a:ext uri="{FF2B5EF4-FFF2-40B4-BE49-F238E27FC236}">
                    <a16:creationId xmlns:a16="http://schemas.microsoft.com/office/drawing/2014/main" id="{BF2FC934-887F-EC31-1F91-6194FE1FE3A5}"/>
                  </a:ext>
                </a:extLst>
              </p:cNvPr>
              <p:cNvSpPr txBox="1"/>
              <p:nvPr/>
            </p:nvSpPr>
            <p:spPr>
              <a:xfrm>
                <a:off x="7537380" y="3645026"/>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p:sp>
            <p:nvSpPr>
              <p:cNvPr id="152" name="文本框 151">
                <a:extLst>
                  <a:ext uri="{FF2B5EF4-FFF2-40B4-BE49-F238E27FC236}">
                    <a16:creationId xmlns:a16="http://schemas.microsoft.com/office/drawing/2014/main" id="{BF2FC934-887F-EC31-1F91-6194FE1FE3A5}"/>
                  </a:ext>
                </a:extLst>
              </p:cNvPr>
              <p:cNvSpPr txBox="1">
                <a:spLocks noRot="1" noChangeAspect="1" noMove="1" noResize="1" noEditPoints="1" noAdjustHandles="1" noChangeArrowheads="1" noChangeShapeType="1" noTextEdit="1"/>
              </p:cNvSpPr>
              <p:nvPr/>
            </p:nvSpPr>
            <p:spPr>
              <a:xfrm>
                <a:off x="7537380" y="3645026"/>
                <a:ext cx="997203" cy="307777"/>
              </a:xfrm>
              <a:prstGeom prst="rect">
                <a:avLst/>
              </a:prstGeom>
              <a:blipFill>
                <a:blip r:embed="rId13"/>
                <a:stretch>
                  <a:fillRect b="-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本框 152">
                <a:extLst>
                  <a:ext uri="{FF2B5EF4-FFF2-40B4-BE49-F238E27FC236}">
                    <a16:creationId xmlns:a16="http://schemas.microsoft.com/office/drawing/2014/main" id="{F298958A-6F0A-FEB0-AC64-49BD65FCF8EE}"/>
                  </a:ext>
                </a:extLst>
              </p:cNvPr>
              <p:cNvSpPr txBox="1"/>
              <p:nvPr/>
            </p:nvSpPr>
            <p:spPr>
              <a:xfrm>
                <a:off x="8268517" y="3647179"/>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p:sp>
            <p:nvSpPr>
              <p:cNvPr id="153" name="文本框 152">
                <a:extLst>
                  <a:ext uri="{FF2B5EF4-FFF2-40B4-BE49-F238E27FC236}">
                    <a16:creationId xmlns:a16="http://schemas.microsoft.com/office/drawing/2014/main" id="{F298958A-6F0A-FEB0-AC64-49BD65FCF8EE}"/>
                  </a:ext>
                </a:extLst>
              </p:cNvPr>
              <p:cNvSpPr txBox="1">
                <a:spLocks noRot="1" noChangeAspect="1" noMove="1" noResize="1" noEditPoints="1" noAdjustHandles="1" noChangeArrowheads="1" noChangeShapeType="1" noTextEdit="1"/>
              </p:cNvSpPr>
              <p:nvPr/>
            </p:nvSpPr>
            <p:spPr>
              <a:xfrm>
                <a:off x="8268517" y="3647179"/>
                <a:ext cx="997203" cy="307777"/>
              </a:xfrm>
              <a:prstGeom prst="rect">
                <a:avLst/>
              </a:prstGeom>
              <a:blipFill>
                <a:blip r:embed="rId12"/>
                <a:stretch>
                  <a:fillRect b="-5882"/>
                </a:stretch>
              </a:blipFill>
            </p:spPr>
            <p:txBody>
              <a:bodyPr/>
              <a:lstStyle/>
              <a:p>
                <a:r>
                  <a:rPr lang="zh-CN" altLang="en-US">
                    <a:noFill/>
                  </a:rPr>
                  <a:t> </a:t>
                </a:r>
              </a:p>
            </p:txBody>
          </p:sp>
        </mc:Fallback>
      </mc:AlternateContent>
      <p:sp>
        <p:nvSpPr>
          <p:cNvPr id="154" name="椭圆 153">
            <a:extLst>
              <a:ext uri="{FF2B5EF4-FFF2-40B4-BE49-F238E27FC236}">
                <a16:creationId xmlns:a16="http://schemas.microsoft.com/office/drawing/2014/main" id="{77B9D2C9-B89B-EABF-4B62-D15FA573571C}"/>
              </a:ext>
            </a:extLst>
          </p:cNvPr>
          <p:cNvSpPr/>
          <p:nvPr/>
        </p:nvSpPr>
        <p:spPr>
          <a:xfrm>
            <a:off x="8358414" y="1186530"/>
            <a:ext cx="67721" cy="7017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F4062704-9CDF-6947-C5EB-9C0EC1AE871E}"/>
              </a:ext>
            </a:extLst>
          </p:cNvPr>
          <p:cNvSpPr txBox="1"/>
          <p:nvPr/>
        </p:nvSpPr>
        <p:spPr>
          <a:xfrm>
            <a:off x="7650452" y="3297648"/>
            <a:ext cx="216233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One piece of sliced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signal</a:t>
            </a:r>
          </a:p>
        </p:txBody>
      </p:sp>
      <p:sp>
        <p:nvSpPr>
          <p:cNvPr id="157" name="文本框 156">
            <a:extLst>
              <a:ext uri="{FF2B5EF4-FFF2-40B4-BE49-F238E27FC236}">
                <a16:creationId xmlns:a16="http://schemas.microsoft.com/office/drawing/2014/main" id="{DC6A0882-C960-4BB5-9493-C47D98AD3D12}"/>
              </a:ext>
            </a:extLst>
          </p:cNvPr>
          <p:cNvSpPr txBox="1"/>
          <p:nvPr/>
        </p:nvSpPr>
        <p:spPr>
          <a:xfrm>
            <a:off x="6525616" y="6597912"/>
            <a:ext cx="216233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One piece of sliced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signal</a:t>
            </a:r>
          </a:p>
        </p:txBody>
      </p:sp>
    </p:spTree>
    <p:extLst>
      <p:ext uri="{BB962C8B-B14F-4D97-AF65-F5344CB8AC3E}">
        <p14:creationId xmlns:p14="http://schemas.microsoft.com/office/powerpoint/2010/main" val="39112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Stack Signals and Get Template Heartbeat Signal</a:t>
            </a:r>
            <a:endParaRPr lang="en-US" altLang="zh-CN"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07159437-8D74-D1AF-E40C-D67BE907F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709" y="2272472"/>
            <a:ext cx="8404041" cy="2080789"/>
          </a:xfrm>
          <a:prstGeom prst="rect">
            <a:avLst/>
          </a:prstGeom>
        </p:spPr>
      </p:pic>
      <p:pic>
        <p:nvPicPr>
          <p:cNvPr id="32" name="图片 31">
            <a:extLst>
              <a:ext uri="{FF2B5EF4-FFF2-40B4-BE49-F238E27FC236}">
                <a16:creationId xmlns:a16="http://schemas.microsoft.com/office/drawing/2014/main" id="{3968B4D8-0593-C86F-73D0-C5D6C292A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709" y="191683"/>
            <a:ext cx="8404041" cy="2080789"/>
          </a:xfrm>
          <a:prstGeom prst="rect">
            <a:avLst/>
          </a:prstGeom>
        </p:spPr>
      </p:pic>
      <p:pic>
        <p:nvPicPr>
          <p:cNvPr id="3" name="图片 2">
            <a:extLst>
              <a:ext uri="{FF2B5EF4-FFF2-40B4-BE49-F238E27FC236}">
                <a16:creationId xmlns:a16="http://schemas.microsoft.com/office/drawing/2014/main" id="{F5A2E34D-3F8C-4D9E-D2D7-CF0630E2C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708" y="4353261"/>
            <a:ext cx="8404042" cy="2080789"/>
          </a:xfrm>
          <a:prstGeom prst="rect">
            <a:avLst/>
          </a:prstGeom>
        </p:spPr>
      </p:pic>
      <p:sp>
        <p:nvSpPr>
          <p:cNvPr id="6" name="文本框 5">
            <a:extLst>
              <a:ext uri="{FF2B5EF4-FFF2-40B4-BE49-F238E27FC236}">
                <a16:creationId xmlns:a16="http://schemas.microsoft.com/office/drawing/2014/main" id="{4B96C2B9-4091-6B76-5D2D-37122CC267D9}"/>
              </a:ext>
            </a:extLst>
          </p:cNvPr>
          <p:cNvSpPr txBox="1"/>
          <p:nvPr/>
        </p:nvSpPr>
        <p:spPr>
          <a:xfrm>
            <a:off x="634481" y="3244334"/>
            <a:ext cx="2789853" cy="369332"/>
          </a:xfrm>
          <a:prstGeom prst="rect">
            <a:avLst/>
          </a:prstGeom>
          <a:noFill/>
        </p:spPr>
        <p:txBody>
          <a:bodyPr wrap="square" rtlCol="0">
            <a:spAutoFit/>
          </a:bodyPr>
          <a:lstStyle/>
          <a:p>
            <a:r>
              <a:rPr lang="en-US" altLang="zh-CN" b="0" i="0" dirty="0">
                <a:effectLst/>
                <a:latin typeface="Times New Roman" panose="02020603050405020304" pitchFamily="18" charset="0"/>
                <a:cs typeface="Times New Roman" panose="02020603050405020304" pitchFamily="18" charset="0"/>
              </a:rPr>
              <a:t>Performance Showcase</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7A2C8CF-7797-74FF-0CFB-23656DA75060}"/>
              </a:ext>
            </a:extLst>
          </p:cNvPr>
          <p:cNvSpPr txBox="1"/>
          <p:nvPr/>
        </p:nvSpPr>
        <p:spPr>
          <a:xfrm>
            <a:off x="5185876" y="6434050"/>
            <a:ext cx="138715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Stacked Signals</a:t>
            </a:r>
            <a:endParaRPr lang="zh-CN" altLang="en-US" sz="1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E1B352C-E2D0-2BB7-878A-B96C92D82B22}"/>
              </a:ext>
            </a:extLst>
          </p:cNvPr>
          <p:cNvSpPr txBox="1"/>
          <p:nvPr/>
        </p:nvSpPr>
        <p:spPr>
          <a:xfrm>
            <a:off x="9098707" y="6334780"/>
            <a:ext cx="214293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Template Heartbeat Signal</a:t>
            </a:r>
          </a:p>
          <a:p>
            <a:r>
              <a:rPr lang="en-US" altLang="zh-CN" sz="1400" dirty="0">
                <a:latin typeface="Times New Roman" panose="02020603050405020304" pitchFamily="18" charset="0"/>
                <a:cs typeface="Times New Roman" panose="02020603050405020304" pitchFamily="18" charset="0"/>
              </a:rPr>
              <a:t>After taking the average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79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Stack Signals and Get Template Heartbeat Signal</a:t>
            </a:r>
            <a:endParaRPr lang="en-US" altLang="zh-CN" sz="2400"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034C5979-0FA8-953E-23C4-5EF74A18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964" y="1273163"/>
            <a:ext cx="9075848" cy="2247124"/>
          </a:xfrm>
          <a:prstGeom prst="rect">
            <a:avLst/>
          </a:prstGeom>
        </p:spPr>
      </p:pic>
      <p:pic>
        <p:nvPicPr>
          <p:cNvPr id="4" name="图片 3">
            <a:extLst>
              <a:ext uri="{FF2B5EF4-FFF2-40B4-BE49-F238E27FC236}">
                <a16:creationId xmlns:a16="http://schemas.microsoft.com/office/drawing/2014/main" id="{54FA353B-B76A-41AF-0805-4AC583220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964" y="3429000"/>
            <a:ext cx="9075849" cy="2247124"/>
          </a:xfrm>
          <a:prstGeom prst="rect">
            <a:avLst/>
          </a:prstGeom>
        </p:spPr>
      </p:pic>
      <p:sp>
        <p:nvSpPr>
          <p:cNvPr id="8" name="矩形 7">
            <a:extLst>
              <a:ext uri="{FF2B5EF4-FFF2-40B4-BE49-F238E27FC236}">
                <a16:creationId xmlns:a16="http://schemas.microsoft.com/office/drawing/2014/main" id="{F5B1FD6A-0603-38A9-9D1A-5F28E0E259D7}"/>
              </a:ext>
            </a:extLst>
          </p:cNvPr>
          <p:cNvSpPr/>
          <p:nvPr/>
        </p:nvSpPr>
        <p:spPr>
          <a:xfrm>
            <a:off x="3461657" y="2453951"/>
            <a:ext cx="681135" cy="391886"/>
          </a:xfrm>
          <a:prstGeom prst="rect">
            <a:avLst/>
          </a:prstGeom>
          <a:no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950D586-20BE-F6DC-FAEE-6BFC659FB8E3}"/>
              </a:ext>
            </a:extLst>
          </p:cNvPr>
          <p:cNvSpPr/>
          <p:nvPr/>
        </p:nvSpPr>
        <p:spPr>
          <a:xfrm>
            <a:off x="8049210" y="2453951"/>
            <a:ext cx="681135" cy="391886"/>
          </a:xfrm>
          <a:prstGeom prst="rect">
            <a:avLst/>
          </a:prstGeom>
          <a:no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EB1F9B6-D7DD-8AA6-2326-615007BA280A}"/>
              </a:ext>
            </a:extLst>
          </p:cNvPr>
          <p:cNvSpPr/>
          <p:nvPr/>
        </p:nvSpPr>
        <p:spPr>
          <a:xfrm>
            <a:off x="5480180" y="4208106"/>
            <a:ext cx="491413" cy="249907"/>
          </a:xfrm>
          <a:prstGeom prst="rect">
            <a:avLst/>
          </a:prstGeom>
          <a:no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DB7F5C5-7297-247E-644C-F7AD44F2EAAA}"/>
              </a:ext>
            </a:extLst>
          </p:cNvPr>
          <p:cNvSpPr/>
          <p:nvPr/>
        </p:nvSpPr>
        <p:spPr>
          <a:xfrm>
            <a:off x="9999307" y="4278318"/>
            <a:ext cx="491413" cy="249907"/>
          </a:xfrm>
          <a:prstGeom prst="rect">
            <a:avLst/>
          </a:prstGeom>
          <a:no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3CDEFC28-5C2B-854E-FC1B-EB249601D4EE}"/>
              </a:ext>
            </a:extLst>
          </p:cNvPr>
          <p:cNvCxnSpPr>
            <a:cxnSpLocks/>
          </p:cNvCxnSpPr>
          <p:nvPr/>
        </p:nvCxnSpPr>
        <p:spPr>
          <a:xfrm>
            <a:off x="3191069" y="1922106"/>
            <a:ext cx="56263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1C45D36-4C08-1020-2288-0ED8BBCABB12}"/>
              </a:ext>
            </a:extLst>
          </p:cNvPr>
          <p:cNvCxnSpPr>
            <a:cxnSpLocks/>
          </p:cNvCxnSpPr>
          <p:nvPr/>
        </p:nvCxnSpPr>
        <p:spPr>
          <a:xfrm>
            <a:off x="3183295" y="1523999"/>
            <a:ext cx="56263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ABA97CA-A117-F49D-C608-CD952D98D71E}"/>
              </a:ext>
            </a:extLst>
          </p:cNvPr>
          <p:cNvCxnSpPr>
            <a:cxnSpLocks/>
          </p:cNvCxnSpPr>
          <p:nvPr/>
        </p:nvCxnSpPr>
        <p:spPr>
          <a:xfrm>
            <a:off x="8565502" y="1523999"/>
            <a:ext cx="0" cy="398107"/>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003FCE9-DB38-2457-C7C2-D93559175BFF}"/>
              </a:ext>
            </a:extLst>
          </p:cNvPr>
          <p:cNvSpPr txBox="1"/>
          <p:nvPr/>
        </p:nvSpPr>
        <p:spPr>
          <a:xfrm>
            <a:off x="173785" y="1436974"/>
            <a:ext cx="2852834" cy="412420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Problems</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600" dirty="0">
                <a:latin typeface="Times New Roman" panose="02020603050405020304" pitchFamily="18" charset="0"/>
                <a:cs typeface="Times New Roman" panose="02020603050405020304" pitchFamily="18" charset="0"/>
              </a:rPr>
              <a:t>Reduction in the amplitude of the signal.</a:t>
            </a:r>
          </a:p>
          <a:p>
            <a:pPr marL="342900" indent="-342900">
              <a:buAutoNum type="arabicPeriod"/>
            </a:pP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600" dirty="0">
                <a:latin typeface="Times New Roman" panose="02020603050405020304" pitchFamily="18" charset="0"/>
                <a:cs typeface="Times New Roman" panose="02020603050405020304" pitchFamily="18" charset="0"/>
              </a:rPr>
              <a:t>Signals with negative values are almost impossible to extract.</a:t>
            </a:r>
          </a:p>
          <a:p>
            <a:pPr marL="342900" indent="-342900">
              <a:buAutoNum type="arabicPeriod"/>
            </a:pP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600" dirty="0">
                <a:latin typeface="Times New Roman" panose="02020603050405020304" pitchFamily="18" charset="0"/>
                <a:cs typeface="Times New Roman" panose="02020603050405020304" pitchFamily="18" charset="0"/>
              </a:rPr>
              <a:t>The peak value of the signal disappeared.</a:t>
            </a:r>
          </a:p>
          <a:p>
            <a:pPr marL="342900" indent="-342900">
              <a:buAutoNum type="arabicPeriod"/>
            </a:pP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600" dirty="0">
                <a:latin typeface="Times New Roman" panose="02020603050405020304" pitchFamily="18" charset="0"/>
                <a:cs typeface="Times New Roman" panose="02020603050405020304" pitchFamily="18" charset="0"/>
              </a:rPr>
              <a:t>After being stacked, signals have a huge difference in time length.</a:t>
            </a:r>
          </a:p>
          <a:p>
            <a:pPr marL="342900" indent="-342900">
              <a:buAutoNum type="arabicPeriod"/>
            </a:pPr>
            <a:endParaRPr lang="en-US" altLang="zh-CN" dirty="0"/>
          </a:p>
        </p:txBody>
      </p:sp>
      <p:sp>
        <p:nvSpPr>
          <p:cNvPr id="27" name="文本框 26">
            <a:extLst>
              <a:ext uri="{FF2B5EF4-FFF2-40B4-BE49-F238E27FC236}">
                <a16:creationId xmlns:a16="http://schemas.microsoft.com/office/drawing/2014/main" id="{DB0D0579-40B7-320F-BEAC-57B7A9B32B9F}"/>
              </a:ext>
            </a:extLst>
          </p:cNvPr>
          <p:cNvSpPr txBox="1"/>
          <p:nvPr/>
        </p:nvSpPr>
        <p:spPr>
          <a:xfrm>
            <a:off x="233265" y="6112539"/>
            <a:ext cx="6820678" cy="338554"/>
          </a:xfrm>
          <a:prstGeom prst="rect">
            <a:avLst/>
          </a:prstGeom>
          <a:noFill/>
        </p:spPr>
        <p:txBody>
          <a:bodyPr wrap="square">
            <a:spAutoFit/>
          </a:bodyPr>
          <a:lstStyle/>
          <a:p>
            <a:r>
              <a:rPr lang="en-US" altLang="zh-CN" sz="1600" b="0" i="0" dirty="0">
                <a:effectLst/>
                <a:latin typeface="Times New Roman" panose="02020603050405020304" pitchFamily="18" charset="0"/>
                <a:cs typeface="Times New Roman" panose="02020603050405020304" pitchFamily="18" charset="0"/>
              </a:rPr>
              <a:t>Possible solution for Problem 4: </a:t>
            </a:r>
            <a:r>
              <a:rPr lang="en-US" altLang="zh-CN" sz="1600" b="0" i="0" dirty="0" err="1">
                <a:effectLst/>
                <a:latin typeface="Times New Roman" panose="02020603050405020304" pitchFamily="18" charset="0"/>
                <a:cs typeface="Times New Roman" panose="02020603050405020304" pitchFamily="18" charset="0"/>
              </a:rPr>
              <a:t>Downsample</a:t>
            </a:r>
            <a:r>
              <a:rPr lang="en-US" altLang="zh-CN" sz="1600" b="0" i="0" dirty="0">
                <a:effectLst/>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 long duration signal template.</a:t>
            </a:r>
            <a:endParaRPr lang="zh-CN" altLang="en-US" sz="16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1812B14-E2F8-957F-5A95-A01E70E63C49}"/>
              </a:ext>
            </a:extLst>
          </p:cNvPr>
          <p:cNvSpPr/>
          <p:nvPr/>
        </p:nvSpPr>
        <p:spPr>
          <a:xfrm>
            <a:off x="6957527" y="5387359"/>
            <a:ext cx="491413" cy="249907"/>
          </a:xfrm>
          <a:prstGeom prst="rect">
            <a:avLst/>
          </a:prstGeom>
          <a:no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13C9534-1068-306A-0B16-BE428ED5517A}"/>
              </a:ext>
            </a:extLst>
          </p:cNvPr>
          <p:cNvSpPr/>
          <p:nvPr/>
        </p:nvSpPr>
        <p:spPr>
          <a:xfrm>
            <a:off x="8164285" y="1234287"/>
            <a:ext cx="802433" cy="19561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solidFill>
                <a:latin typeface="Times New Roman" panose="02020603050405020304" pitchFamily="18" charset="0"/>
                <a:cs typeface="Times New Roman" panose="02020603050405020304" pitchFamily="18" charset="0"/>
              </a:rPr>
              <a:t>Problem1</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F7999783-076F-EE2B-143B-4347C8784F9E}"/>
              </a:ext>
            </a:extLst>
          </p:cNvPr>
          <p:cNvSpPr/>
          <p:nvPr/>
        </p:nvSpPr>
        <p:spPr>
          <a:xfrm>
            <a:off x="8335620" y="2884878"/>
            <a:ext cx="802433" cy="19561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solidFill>
                <a:latin typeface="Times New Roman" panose="02020603050405020304" pitchFamily="18" charset="0"/>
                <a:cs typeface="Times New Roman" panose="02020603050405020304" pitchFamily="18" charset="0"/>
              </a:rPr>
              <a:t>Problem2 </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1681C3E-9C83-FDEC-539C-D9B2A8A8FB5F}"/>
              </a:ext>
            </a:extLst>
          </p:cNvPr>
          <p:cNvSpPr/>
          <p:nvPr/>
        </p:nvSpPr>
        <p:spPr>
          <a:xfrm>
            <a:off x="9843796" y="4000642"/>
            <a:ext cx="802433" cy="19561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solidFill>
                <a:latin typeface="Times New Roman" panose="02020603050405020304" pitchFamily="18" charset="0"/>
                <a:cs typeface="Times New Roman" panose="02020603050405020304" pitchFamily="18" charset="0"/>
              </a:rPr>
              <a:t>Problem3</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B4C092D-9E12-01F7-0C5E-1102AABF83F0}"/>
              </a:ext>
            </a:extLst>
          </p:cNvPr>
          <p:cNvSpPr/>
          <p:nvPr/>
        </p:nvSpPr>
        <p:spPr>
          <a:xfrm>
            <a:off x="6802016" y="5127674"/>
            <a:ext cx="802433" cy="19561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solidFill>
                <a:latin typeface="Times New Roman" panose="02020603050405020304" pitchFamily="18" charset="0"/>
                <a:cs typeface="Times New Roman" panose="02020603050405020304" pitchFamily="18" charset="0"/>
              </a:rPr>
              <a:t>Problem4</a:t>
            </a:r>
            <a:endParaRPr lang="zh-CN" altLang="en-US"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175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C779D62-A223-6FD0-A19E-C9790DF01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744" y="931668"/>
            <a:ext cx="2964671" cy="1482336"/>
          </a:xfrm>
          <a:prstGeom prst="rect">
            <a:avLst/>
          </a:prstGeom>
        </p:spPr>
      </p:pic>
      <p:pic>
        <p:nvPicPr>
          <p:cNvPr id="10" name="图片 9">
            <a:extLst>
              <a:ext uri="{FF2B5EF4-FFF2-40B4-BE49-F238E27FC236}">
                <a16:creationId xmlns:a16="http://schemas.microsoft.com/office/drawing/2014/main" id="{FDED685F-ADE1-A510-7BD9-E3DA9FC4D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3745" y="2242652"/>
            <a:ext cx="2964671" cy="1482336"/>
          </a:xfrm>
          <a:prstGeom prst="rect">
            <a:avLst/>
          </a:prstGeom>
        </p:spPr>
      </p:pic>
      <p:pic>
        <p:nvPicPr>
          <p:cNvPr id="12" name="图片 11">
            <a:extLst>
              <a:ext uri="{FF2B5EF4-FFF2-40B4-BE49-F238E27FC236}">
                <a16:creationId xmlns:a16="http://schemas.microsoft.com/office/drawing/2014/main" id="{47D8D21C-E1A8-71E0-103F-038E84F6E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1281" y="3564084"/>
            <a:ext cx="2964671" cy="1482336"/>
          </a:xfrm>
          <a:prstGeom prst="rect">
            <a:avLst/>
          </a:prstGeom>
        </p:spPr>
      </p:pic>
      <p:pic>
        <p:nvPicPr>
          <p:cNvPr id="14" name="图片 13">
            <a:extLst>
              <a:ext uri="{FF2B5EF4-FFF2-40B4-BE49-F238E27FC236}">
                <a16:creationId xmlns:a16="http://schemas.microsoft.com/office/drawing/2014/main" id="{DDCD83BC-BA28-3F88-D97D-7B0F6B048B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746" y="4864620"/>
            <a:ext cx="2964671" cy="1482336"/>
          </a:xfrm>
          <a:prstGeom prst="rect">
            <a:avLst/>
          </a:prstGeom>
        </p:spPr>
      </p:pic>
      <p:pic>
        <p:nvPicPr>
          <p:cNvPr id="40" name="图片 39">
            <a:extLst>
              <a:ext uri="{FF2B5EF4-FFF2-40B4-BE49-F238E27FC236}">
                <a16:creationId xmlns:a16="http://schemas.microsoft.com/office/drawing/2014/main" id="{1BAFB62F-3E83-E6C6-FB9F-AA66F9073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0626" y="937030"/>
            <a:ext cx="2964671" cy="1482336"/>
          </a:xfrm>
          <a:prstGeom prst="rect">
            <a:avLst/>
          </a:prstGeom>
        </p:spPr>
      </p:pic>
      <p:pic>
        <p:nvPicPr>
          <p:cNvPr id="42" name="图片 41">
            <a:extLst>
              <a:ext uri="{FF2B5EF4-FFF2-40B4-BE49-F238E27FC236}">
                <a16:creationId xmlns:a16="http://schemas.microsoft.com/office/drawing/2014/main" id="{E84C9251-F397-A1C8-C84E-906E52B517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161" y="2242799"/>
            <a:ext cx="2964671" cy="1482336"/>
          </a:xfrm>
          <a:prstGeom prst="rect">
            <a:avLst/>
          </a:prstGeom>
        </p:spPr>
      </p:pic>
      <p:pic>
        <p:nvPicPr>
          <p:cNvPr id="44" name="图片 43">
            <a:extLst>
              <a:ext uri="{FF2B5EF4-FFF2-40B4-BE49-F238E27FC236}">
                <a16:creationId xmlns:a16="http://schemas.microsoft.com/office/drawing/2014/main" id="{0A82421C-3C52-16AB-2189-939B0AFB8A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696" y="3548568"/>
            <a:ext cx="2964671" cy="1482336"/>
          </a:xfrm>
          <a:prstGeom prst="rect">
            <a:avLst/>
          </a:prstGeom>
        </p:spPr>
      </p:pic>
      <p:pic>
        <p:nvPicPr>
          <p:cNvPr id="46" name="图片 45">
            <a:extLst>
              <a:ext uri="{FF2B5EF4-FFF2-40B4-BE49-F238E27FC236}">
                <a16:creationId xmlns:a16="http://schemas.microsoft.com/office/drawing/2014/main" id="{59771539-934C-61AC-BC05-8EB9DC1372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3231" y="4854337"/>
            <a:ext cx="2964671" cy="1482336"/>
          </a:xfrm>
          <a:prstGeom prst="rect">
            <a:avLst/>
          </a:prstGeom>
        </p:spPr>
      </p:pic>
      <p:pic>
        <p:nvPicPr>
          <p:cNvPr id="48" name="图片 47">
            <a:extLst>
              <a:ext uri="{FF2B5EF4-FFF2-40B4-BE49-F238E27FC236}">
                <a16:creationId xmlns:a16="http://schemas.microsoft.com/office/drawing/2014/main" id="{C26C73A4-D64D-3D28-3B3A-E28E10AC3B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1054" y="937033"/>
            <a:ext cx="2964671" cy="1482336"/>
          </a:xfrm>
          <a:prstGeom prst="rect">
            <a:avLst/>
          </a:prstGeom>
        </p:spPr>
      </p:pic>
      <p:pic>
        <p:nvPicPr>
          <p:cNvPr id="50" name="图片 49">
            <a:extLst>
              <a:ext uri="{FF2B5EF4-FFF2-40B4-BE49-F238E27FC236}">
                <a16:creationId xmlns:a16="http://schemas.microsoft.com/office/drawing/2014/main" id="{3BD436DC-5308-4BD1-BC8C-2C1128B355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1054" y="2242801"/>
            <a:ext cx="2964671" cy="1482336"/>
          </a:xfrm>
          <a:prstGeom prst="rect">
            <a:avLst/>
          </a:prstGeom>
        </p:spPr>
      </p:pic>
      <p:pic>
        <p:nvPicPr>
          <p:cNvPr id="52" name="图片 51">
            <a:extLst>
              <a:ext uri="{FF2B5EF4-FFF2-40B4-BE49-F238E27FC236}">
                <a16:creationId xmlns:a16="http://schemas.microsoft.com/office/drawing/2014/main" id="{0E1413B5-20CD-0ECC-18A7-532EDE0AB3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31055" y="3548569"/>
            <a:ext cx="2964671" cy="1482336"/>
          </a:xfrm>
          <a:prstGeom prst="rect">
            <a:avLst/>
          </a:prstGeom>
        </p:spPr>
      </p:pic>
      <p:pic>
        <p:nvPicPr>
          <p:cNvPr id="54" name="图片 53">
            <a:extLst>
              <a:ext uri="{FF2B5EF4-FFF2-40B4-BE49-F238E27FC236}">
                <a16:creationId xmlns:a16="http://schemas.microsoft.com/office/drawing/2014/main" id="{9ECBCFF8-02D6-1231-22EF-CC58BF7EF2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31056" y="4854337"/>
            <a:ext cx="2964671" cy="1482336"/>
          </a:xfrm>
          <a:prstGeom prst="rect">
            <a:avLst/>
          </a:prstGeom>
        </p:spPr>
      </p:pic>
      <p:sp>
        <p:nvSpPr>
          <p:cNvPr id="55" name="文本框 54">
            <a:extLst>
              <a:ext uri="{FF2B5EF4-FFF2-40B4-BE49-F238E27FC236}">
                <a16:creationId xmlns:a16="http://schemas.microsoft.com/office/drawing/2014/main" id="{32A2BE86-86A6-F1FC-83EE-91A826B532E5}"/>
              </a:ext>
            </a:extLst>
          </p:cNvPr>
          <p:cNvSpPr txBox="1"/>
          <p:nvPr/>
        </p:nvSpPr>
        <p:spPr>
          <a:xfrm>
            <a:off x="1122218" y="423950"/>
            <a:ext cx="12650931"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Nyquist sampling theorem, which appears in Chapter 1 of Advanced Digital Signal Processing And Noise Reduction</a:t>
            </a:r>
            <a:endParaRPr lang="zh-CN" altLang="en-US" sz="1600"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1D80359D-31CE-AC24-49E9-2AD96E95A3FB}"/>
              </a:ext>
            </a:extLst>
          </p:cNvPr>
          <p:cNvSpPr txBox="1"/>
          <p:nvPr/>
        </p:nvSpPr>
        <p:spPr>
          <a:xfrm>
            <a:off x="4050601" y="6365423"/>
            <a:ext cx="2047875" cy="338554"/>
          </a:xfrm>
          <a:prstGeom prst="rect">
            <a:avLst/>
          </a:prstGeom>
          <a:noFill/>
        </p:spPr>
        <p:txBody>
          <a:bodyPr wrap="square">
            <a:spAutoFit/>
          </a:bodyPr>
          <a:lstStyle/>
          <a:p>
            <a:r>
              <a:rPr lang="en-US" altLang="zh-CN" sz="1600" b="0" i="0" dirty="0">
                <a:effectLst/>
                <a:latin typeface="Times New Roman" panose="02020603050405020304" pitchFamily="18" charset="0"/>
                <a:cs typeface="Times New Roman" panose="02020603050405020304" pitchFamily="18" charset="0"/>
              </a:rPr>
              <a:t>Effective Sampling</a:t>
            </a:r>
            <a:endParaRPr lang="zh-CN" altLang="en-US" sz="1600"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A58446F1-15AF-78DF-5704-29883C0D92CB}"/>
              </a:ext>
            </a:extLst>
          </p:cNvPr>
          <p:cNvSpPr txBox="1"/>
          <p:nvPr/>
        </p:nvSpPr>
        <p:spPr>
          <a:xfrm>
            <a:off x="9212799" y="6263700"/>
            <a:ext cx="3291263" cy="584775"/>
          </a:xfrm>
          <a:prstGeom prst="rect">
            <a:avLst/>
          </a:prstGeom>
          <a:noFill/>
        </p:spPr>
        <p:txBody>
          <a:bodyPr wrap="square">
            <a:spAutoFit/>
          </a:bodyPr>
          <a:lstStyle/>
          <a:p>
            <a:r>
              <a:rPr lang="en-US" altLang="zh-CN" sz="1600" b="0" i="0" dirty="0">
                <a:effectLst/>
                <a:latin typeface="Times New Roman" panose="02020603050405020304" pitchFamily="18" charset="0"/>
                <a:cs typeface="Times New Roman" panose="02020603050405020304" pitchFamily="18" charset="0"/>
              </a:rPr>
              <a:t>Aliasing phenomenon,</a:t>
            </a:r>
          </a:p>
          <a:p>
            <a:r>
              <a:rPr lang="en-US" altLang="zh-CN" sz="1600" b="0" i="0" dirty="0">
                <a:effectLst/>
                <a:latin typeface="Times New Roman" panose="02020603050405020304" pitchFamily="18" charset="0"/>
                <a:cs typeface="Times New Roman" panose="02020603050405020304" pitchFamily="18" charset="0"/>
              </a:rPr>
              <a:t>leading to signal loss and distortion</a:t>
            </a:r>
            <a:endParaRPr lang="zh-CN" altLang="en-US" sz="16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68EEF677-D5D3-858C-5792-6DB4938843A9}"/>
              </a:ext>
            </a:extLst>
          </p:cNvPr>
          <p:cNvSpPr txBox="1"/>
          <p:nvPr/>
        </p:nvSpPr>
        <p:spPr>
          <a:xfrm>
            <a:off x="6566380" y="6263700"/>
            <a:ext cx="2718917" cy="584775"/>
          </a:xfrm>
          <a:prstGeom prst="rect">
            <a:avLst/>
          </a:prstGeom>
          <a:noFill/>
        </p:spPr>
        <p:txBody>
          <a:bodyPr wrap="square">
            <a:spAutoFit/>
          </a:bodyPr>
          <a:lstStyle>
            <a:defPPr>
              <a:defRPr lang="zh-CN"/>
            </a:defPPr>
            <a:lvl1pPr>
              <a:defRPr sz="1600" b="0" i="0">
                <a:effectLst/>
                <a:latin typeface="Times New Roman" panose="02020603050405020304" pitchFamily="18" charset="0"/>
                <a:cs typeface="Times New Roman" panose="02020603050405020304" pitchFamily="18" charset="0"/>
              </a:defRPr>
            </a:lvl1pPr>
          </a:lstStyle>
          <a:p>
            <a:r>
              <a:rPr lang="en-US" altLang="zh-CN" dirty="0"/>
              <a:t>Sampling barely meeting </a:t>
            </a:r>
          </a:p>
          <a:p>
            <a:r>
              <a:rPr lang="en-US" altLang="zh-CN" dirty="0"/>
              <a:t>the Nyquist sampling theorem</a:t>
            </a:r>
            <a:endParaRPr lang="zh-CN" altLang="en-US" dirty="0"/>
          </a:p>
        </p:txBody>
      </p:sp>
      <p:sp>
        <p:nvSpPr>
          <p:cNvPr id="63" name="文本框 62">
            <a:extLst>
              <a:ext uri="{FF2B5EF4-FFF2-40B4-BE49-F238E27FC236}">
                <a16:creationId xmlns:a16="http://schemas.microsoft.com/office/drawing/2014/main" id="{4CF4D5E7-2794-D6E2-F1A9-FA4479C1BB95}"/>
              </a:ext>
            </a:extLst>
          </p:cNvPr>
          <p:cNvSpPr txBox="1"/>
          <p:nvPr/>
        </p:nvSpPr>
        <p:spPr>
          <a:xfrm>
            <a:off x="0" y="1678198"/>
            <a:ext cx="3905250" cy="2800767"/>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Initially, </a:t>
            </a:r>
            <a:r>
              <a:rPr lang="en-US" altLang="zh-CN" sz="1600" b="0" i="0" dirty="0">
                <a:effectLst/>
                <a:latin typeface="Times New Roman" panose="02020603050405020304" pitchFamily="18" charset="0"/>
                <a:cs typeface="Times New Roman" panose="02020603050405020304" pitchFamily="18" charset="0"/>
              </a:rPr>
              <a:t>I can </a:t>
            </a:r>
            <a:r>
              <a:rPr lang="en-US" altLang="zh-CN" sz="1600" dirty="0">
                <a:latin typeface="Times New Roman" panose="02020603050405020304" pitchFamily="18" charset="0"/>
                <a:cs typeface="Times New Roman" panose="02020603050405020304" pitchFamily="18" charset="0"/>
              </a:rPr>
              <a:t>hardly </a:t>
            </a:r>
            <a:r>
              <a:rPr lang="en-US" altLang="zh-CN" sz="1600" b="0" i="0" dirty="0">
                <a:effectLst/>
                <a:latin typeface="Times New Roman" panose="02020603050405020304" pitchFamily="18" charset="0"/>
                <a:cs typeface="Times New Roman" panose="02020603050405020304" pitchFamily="18" charset="0"/>
              </a:rPr>
              <a:t>understand Nyquist theorem.</a:t>
            </a:r>
          </a:p>
          <a:p>
            <a:endParaRPr lang="en-US" altLang="zh-CN" sz="1600" b="0" i="0" dirty="0">
              <a:effectLst/>
              <a:latin typeface="Times New Roman" panose="02020603050405020304" pitchFamily="18" charset="0"/>
              <a:cs typeface="Times New Roman" panose="02020603050405020304" pitchFamily="18" charset="0"/>
            </a:endParaRPr>
          </a:p>
          <a:p>
            <a:endParaRPr lang="en-US" altLang="zh-CN" sz="1600" b="0" i="0" dirty="0">
              <a:effectLst/>
              <a:latin typeface="Times New Roman" panose="02020603050405020304" pitchFamily="18" charset="0"/>
              <a:cs typeface="Times New Roman" panose="02020603050405020304" pitchFamily="18" charset="0"/>
            </a:endParaRPr>
          </a:p>
          <a:p>
            <a:endParaRPr lang="en-US" altLang="zh-CN" sz="1600" b="0" i="0" dirty="0">
              <a:effectLst/>
              <a:latin typeface="Times New Roman" panose="02020603050405020304" pitchFamily="18" charset="0"/>
              <a:cs typeface="Times New Roman" panose="02020603050405020304" pitchFamily="18" charset="0"/>
            </a:endParaRPr>
          </a:p>
          <a:p>
            <a:r>
              <a:rPr lang="en-US" altLang="zh-CN" sz="1600" b="0" i="0" dirty="0">
                <a:effectLst/>
                <a:latin typeface="Times New Roman" panose="02020603050405020304" pitchFamily="18" charset="0"/>
                <a:cs typeface="Times New Roman" panose="02020603050405020304" pitchFamily="18" charset="0"/>
              </a:rPr>
              <a:t>So I </a:t>
            </a:r>
            <a:r>
              <a:rPr lang="en-US" altLang="zh-CN" sz="1600" dirty="0">
                <a:latin typeface="Times New Roman" panose="02020603050405020304" pitchFamily="18" charset="0"/>
                <a:cs typeface="Times New Roman" panose="02020603050405020304" pitchFamily="18" charset="0"/>
              </a:rPr>
              <a:t>wrote </a:t>
            </a:r>
            <a:r>
              <a:rPr lang="en-US" altLang="zh-CN" sz="1600" b="0" i="0" dirty="0">
                <a:effectLst/>
                <a:latin typeface="Times New Roman" panose="02020603050405020304" pitchFamily="18" charset="0"/>
                <a:cs typeface="Times New Roman" panose="02020603050405020304" pitchFamily="18" charset="0"/>
              </a:rPr>
              <a:t>a function in Python to </a:t>
            </a:r>
            <a:r>
              <a:rPr lang="en-US" altLang="zh-CN" sz="1600" dirty="0">
                <a:latin typeface="Times New Roman" panose="02020603050405020304" pitchFamily="18" charset="0"/>
                <a:cs typeface="Times New Roman" panose="02020603050405020304" pitchFamily="18" charset="0"/>
              </a:rPr>
              <a:t>show</a:t>
            </a:r>
            <a:r>
              <a:rPr lang="en-US" altLang="zh-CN" sz="1600" b="0" i="0" dirty="0">
                <a:effectLst/>
                <a:latin typeface="Times New Roman" panose="02020603050405020304" pitchFamily="18" charset="0"/>
                <a:cs typeface="Times New Roman" panose="02020603050405020304" pitchFamily="18" charset="0"/>
              </a:rPr>
              <a:t> the intuitive meaning of Nyquist theorem</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 let t</a:t>
            </a:r>
            <a:r>
              <a:rPr lang="en-US" altLang="zh-CN" sz="1600" b="0" i="0" dirty="0">
                <a:effectLst/>
                <a:latin typeface="Times New Roman" panose="02020603050405020304" pitchFamily="18" charset="0"/>
                <a:cs typeface="Times New Roman" panose="02020603050405020304" pitchFamily="18" charset="0"/>
              </a:rPr>
              <a:t>he frequency of the analog signal keeps increasing, while the sampling frequency remains constant. </a:t>
            </a:r>
          </a:p>
          <a:p>
            <a:endParaRPr lang="zh-CN" altLang="en-US" sz="1600"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7CB65AF3-6D63-254F-76B6-D802696B1373}"/>
              </a:ext>
            </a:extLst>
          </p:cNvPr>
          <p:cNvSpPr txBox="1"/>
          <p:nvPr/>
        </p:nvSpPr>
        <p:spPr>
          <a:xfrm>
            <a:off x="-3967" y="4843625"/>
            <a:ext cx="4156493" cy="830997"/>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O</a:t>
            </a:r>
            <a:r>
              <a:rPr lang="en-US" altLang="zh-CN" sz="1600" b="0" i="0" dirty="0">
                <a:effectLst/>
                <a:latin typeface="Times New Roman" panose="02020603050405020304" pitchFamily="18" charset="0"/>
                <a:cs typeface="Times New Roman" panose="02020603050405020304" pitchFamily="18" charset="0"/>
              </a:rPr>
              <a:t>range points: the sampled values, </a:t>
            </a:r>
          </a:p>
          <a:p>
            <a:r>
              <a:rPr lang="en-US" altLang="zh-CN" sz="1600" dirty="0">
                <a:latin typeface="Times New Roman" panose="02020603050405020304" pitchFamily="18" charset="0"/>
                <a:cs typeface="Times New Roman" panose="02020603050405020304" pitchFamily="18" charset="0"/>
              </a:rPr>
              <a:t>L</a:t>
            </a:r>
            <a:r>
              <a:rPr lang="en-US" altLang="zh-CN" sz="1600" b="0" i="0" dirty="0">
                <a:effectLst/>
                <a:latin typeface="Times New Roman" panose="02020603050405020304" pitchFamily="18" charset="0"/>
                <a:cs typeface="Times New Roman" panose="02020603050405020304" pitchFamily="18" charset="0"/>
              </a:rPr>
              <a:t>ight blue: the original analog signal </a:t>
            </a:r>
          </a:p>
          <a:p>
            <a:r>
              <a:rPr lang="en-US" altLang="zh-CN" sz="1600" dirty="0">
                <a:latin typeface="Times New Roman" panose="02020603050405020304" pitchFamily="18" charset="0"/>
                <a:cs typeface="Times New Roman" panose="02020603050405020304" pitchFamily="18" charset="0"/>
              </a:rPr>
              <a:t>D</a:t>
            </a:r>
            <a:r>
              <a:rPr lang="en-US" altLang="zh-CN" sz="1600" b="0" i="0" dirty="0">
                <a:effectLst/>
                <a:latin typeface="Times New Roman" panose="02020603050405020304" pitchFamily="18" charset="0"/>
                <a:cs typeface="Times New Roman" panose="02020603050405020304" pitchFamily="18" charset="0"/>
              </a:rPr>
              <a:t>ark blue: reconstructed signal after sampling.</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84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Noise Simulation</a:t>
            </a:r>
            <a:endParaRPr lang="en-US" altLang="zh-CN" sz="2400"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6F2F6191-247A-3A44-877D-288D3CAAD9BB}"/>
              </a:ext>
            </a:extLst>
          </p:cNvPr>
          <p:cNvSpPr txBox="1"/>
          <p:nvPr/>
        </p:nvSpPr>
        <p:spPr>
          <a:xfrm>
            <a:off x="1558211" y="1567544"/>
            <a:ext cx="860982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Read the 1st and 2nd chapters of the book </a:t>
            </a:r>
            <a:r>
              <a:rPr lang="en-US" altLang="zh-CN" sz="1600" i="1" dirty="0">
                <a:latin typeface="Times New Roman" panose="02020603050405020304" pitchFamily="18" charset="0"/>
                <a:cs typeface="Times New Roman" panose="02020603050405020304" pitchFamily="18" charset="0"/>
              </a:rPr>
              <a:t>Advanced Digital Signal Processing And Noise Reduction</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30B7272F-B0F8-62FA-1111-33232543252F}"/>
              </a:ext>
            </a:extLst>
          </p:cNvPr>
          <p:cNvSpPr txBox="1"/>
          <p:nvPr/>
        </p:nvSpPr>
        <p:spPr>
          <a:xfrm>
            <a:off x="1558211" y="2479611"/>
            <a:ext cx="795123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Write codes to simulate some types of noises, summarize their nature briefly,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 plot them. </a:t>
            </a:r>
          </a:p>
        </p:txBody>
      </p:sp>
      <p:pic>
        <p:nvPicPr>
          <p:cNvPr id="61" name="图片 60">
            <a:extLst>
              <a:ext uri="{FF2B5EF4-FFF2-40B4-BE49-F238E27FC236}">
                <a16:creationId xmlns:a16="http://schemas.microsoft.com/office/drawing/2014/main" id="{DA8DB938-24B9-095A-DDBB-550B0092B34D}"/>
              </a:ext>
            </a:extLst>
          </p:cNvPr>
          <p:cNvPicPr>
            <a:picLocks noChangeAspect="1"/>
          </p:cNvPicPr>
          <p:nvPr/>
        </p:nvPicPr>
        <p:blipFill>
          <a:blip r:embed="rId3"/>
          <a:stretch>
            <a:fillRect/>
          </a:stretch>
        </p:blipFill>
        <p:spPr>
          <a:xfrm>
            <a:off x="133350" y="3784791"/>
            <a:ext cx="2913964" cy="1738931"/>
          </a:xfrm>
          <a:prstGeom prst="rect">
            <a:avLst/>
          </a:prstGeom>
        </p:spPr>
      </p:pic>
      <p:pic>
        <p:nvPicPr>
          <p:cNvPr id="63" name="图片 62">
            <a:extLst>
              <a:ext uri="{FF2B5EF4-FFF2-40B4-BE49-F238E27FC236}">
                <a16:creationId xmlns:a16="http://schemas.microsoft.com/office/drawing/2014/main" id="{9A22B6BE-C156-2767-127D-01AD12B5478D}"/>
              </a:ext>
            </a:extLst>
          </p:cNvPr>
          <p:cNvPicPr>
            <a:picLocks noChangeAspect="1"/>
          </p:cNvPicPr>
          <p:nvPr/>
        </p:nvPicPr>
        <p:blipFill>
          <a:blip r:embed="rId4"/>
          <a:stretch>
            <a:fillRect/>
          </a:stretch>
        </p:blipFill>
        <p:spPr>
          <a:xfrm>
            <a:off x="3047315" y="3780625"/>
            <a:ext cx="2913964" cy="1743097"/>
          </a:xfrm>
          <a:prstGeom prst="rect">
            <a:avLst/>
          </a:prstGeom>
        </p:spPr>
      </p:pic>
      <p:pic>
        <p:nvPicPr>
          <p:cNvPr id="67" name="图片 66">
            <a:extLst>
              <a:ext uri="{FF2B5EF4-FFF2-40B4-BE49-F238E27FC236}">
                <a16:creationId xmlns:a16="http://schemas.microsoft.com/office/drawing/2014/main" id="{C858713E-2B71-0905-AC25-4DBBD4D0B72C}"/>
              </a:ext>
            </a:extLst>
          </p:cNvPr>
          <p:cNvPicPr>
            <a:picLocks noChangeAspect="1"/>
          </p:cNvPicPr>
          <p:nvPr/>
        </p:nvPicPr>
        <p:blipFill>
          <a:blip r:embed="rId5"/>
          <a:stretch>
            <a:fillRect/>
          </a:stretch>
        </p:blipFill>
        <p:spPr>
          <a:xfrm>
            <a:off x="5961279" y="3787264"/>
            <a:ext cx="3106521" cy="1736458"/>
          </a:xfrm>
          <a:prstGeom prst="rect">
            <a:avLst/>
          </a:prstGeom>
        </p:spPr>
      </p:pic>
      <p:pic>
        <p:nvPicPr>
          <p:cNvPr id="69" name="图片 68">
            <a:extLst>
              <a:ext uri="{FF2B5EF4-FFF2-40B4-BE49-F238E27FC236}">
                <a16:creationId xmlns:a16="http://schemas.microsoft.com/office/drawing/2014/main" id="{48A072BF-2057-52A0-6887-69AB658735D8}"/>
              </a:ext>
            </a:extLst>
          </p:cNvPr>
          <p:cNvPicPr>
            <a:picLocks noChangeAspect="1"/>
          </p:cNvPicPr>
          <p:nvPr/>
        </p:nvPicPr>
        <p:blipFill>
          <a:blip r:embed="rId6"/>
          <a:stretch>
            <a:fillRect/>
          </a:stretch>
        </p:blipFill>
        <p:spPr>
          <a:xfrm>
            <a:off x="9067800" y="3807818"/>
            <a:ext cx="2918951" cy="1743098"/>
          </a:xfrm>
          <a:prstGeom prst="rect">
            <a:avLst/>
          </a:prstGeom>
        </p:spPr>
      </p:pic>
      <p:sp>
        <p:nvSpPr>
          <p:cNvPr id="70" name="文本框 69">
            <a:extLst>
              <a:ext uri="{FF2B5EF4-FFF2-40B4-BE49-F238E27FC236}">
                <a16:creationId xmlns:a16="http://schemas.microsoft.com/office/drawing/2014/main" id="{C5B4ACEA-631B-7744-A7F4-C05B2F67A76D}"/>
              </a:ext>
            </a:extLst>
          </p:cNvPr>
          <p:cNvSpPr txBox="1"/>
          <p:nvPr/>
        </p:nvSpPr>
        <p:spPr>
          <a:xfrm>
            <a:off x="1122219" y="5550916"/>
            <a:ext cx="120889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White Noise</a:t>
            </a:r>
            <a:endParaRPr lang="zh-CN" altLang="en-US" sz="1400"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47B9A9DE-9E06-4BED-80C8-049A4238B992}"/>
              </a:ext>
            </a:extLst>
          </p:cNvPr>
          <p:cNvSpPr txBox="1"/>
          <p:nvPr/>
        </p:nvSpPr>
        <p:spPr>
          <a:xfrm>
            <a:off x="3646343" y="5561259"/>
            <a:ext cx="219248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Band-Limited White Noise</a:t>
            </a:r>
            <a:endParaRPr lang="zh-CN" altLang="en-US" sz="140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D2FC411-BAA6-EE89-B1A8-BC8E2D44439E}"/>
              </a:ext>
            </a:extLst>
          </p:cNvPr>
          <p:cNvSpPr txBox="1"/>
          <p:nvPr/>
        </p:nvSpPr>
        <p:spPr>
          <a:xfrm>
            <a:off x="6965985" y="5562077"/>
            <a:ext cx="138285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Transient Noise</a:t>
            </a:r>
            <a:endParaRPr lang="zh-CN" altLang="en-US" sz="1400"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29D7ABC5-5869-2756-F769-D645F37819F3}"/>
              </a:ext>
            </a:extLst>
          </p:cNvPr>
          <p:cNvSpPr txBox="1"/>
          <p:nvPr/>
        </p:nvSpPr>
        <p:spPr>
          <a:xfrm>
            <a:off x="9964434" y="5561259"/>
            <a:ext cx="112568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Burst Noise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61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 </a:t>
            </a:r>
            <a:r>
              <a:rPr lang="en-US" altLang="zh-CN" sz="1600" dirty="0">
                <a:latin typeface="Times New Roman" panose="02020603050405020304" pitchFamily="18" charset="0"/>
                <a:cs typeface="Times New Roman" panose="02020603050405020304" pitchFamily="18" charset="0"/>
              </a:rPr>
              <a:t>Theoretical</a:t>
            </a:r>
            <a:r>
              <a:rPr lang="en-US" altLang="zh-CN" sz="1100" dirty="0"/>
              <a:t> </a:t>
            </a:r>
            <a:r>
              <a:rPr lang="en-US" altLang="zh-CN" sz="1600" dirty="0">
                <a:latin typeface="Times New Roman" panose="02020603050405020304" pitchFamily="18" charset="0"/>
                <a:cs typeface="Times New Roman" panose="02020603050405020304" pitchFamily="18" charset="0"/>
              </a:rPr>
              <a:t>knowledge Learning</a:t>
            </a:r>
            <a:endParaRPr lang="en-US" altLang="zh-CN"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1F1E1A2-EAA5-F458-EF2C-03F08482877A}"/>
              </a:ext>
            </a:extLst>
          </p:cNvPr>
          <p:cNvSpPr txBox="1"/>
          <p:nvPr/>
        </p:nvSpPr>
        <p:spPr>
          <a:xfrm>
            <a:off x="1690114" y="1429588"/>
            <a:ext cx="2397967"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Signals and Systems</a:t>
            </a:r>
            <a:endParaRPr lang="zh-CN" altLang="en-US"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0980C27-4702-69EC-4AC7-BE4135987C1C}"/>
              </a:ext>
            </a:extLst>
          </p:cNvPr>
          <p:cNvSpPr txBox="1"/>
          <p:nvPr/>
        </p:nvSpPr>
        <p:spPr>
          <a:xfrm>
            <a:off x="7249886" y="1429588"/>
            <a:ext cx="3589175"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Function of Complex Variables</a:t>
            </a:r>
            <a:endParaRPr lang="zh-CN" altLang="en-US" sz="20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D37747AD-864C-AEE0-EAFB-F0680C63BA51}"/>
              </a:ext>
            </a:extLst>
          </p:cNvPr>
          <p:cNvCxnSpPr>
            <a:cxnSpLocks/>
          </p:cNvCxnSpPr>
          <p:nvPr/>
        </p:nvCxnSpPr>
        <p:spPr>
          <a:xfrm flipH="1">
            <a:off x="6083558" y="1047750"/>
            <a:ext cx="12442" cy="58102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6C7C0D7-F219-E08C-D3D9-87ED10553615}"/>
              </a:ext>
            </a:extLst>
          </p:cNvPr>
          <p:cNvSpPr txBox="1"/>
          <p:nvPr/>
        </p:nvSpPr>
        <p:spPr>
          <a:xfrm>
            <a:off x="1223973" y="2227536"/>
            <a:ext cx="4845308" cy="2800767"/>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Course:</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EE120, Berkeley (with 6 labs)</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Goal:</a:t>
            </a:r>
          </a:p>
          <a:p>
            <a:r>
              <a:rPr lang="en-US" altLang="zh-CN" sz="1600" dirty="0">
                <a:latin typeface="Times New Roman" panose="02020603050405020304" pitchFamily="18" charset="0"/>
                <a:cs typeface="Times New Roman" panose="02020603050405020304" pitchFamily="18" charset="0"/>
              </a:rPr>
              <a:t>Complete 6 labs and incorporate them into our tutorial.</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This week's progress:</a:t>
            </a:r>
          </a:p>
          <a:p>
            <a:r>
              <a:rPr lang="en-US" altLang="zh-CN" sz="1600" dirty="0">
                <a:latin typeface="Times New Roman" panose="02020603050405020304" pitchFamily="18" charset="0"/>
                <a:cs typeface="Times New Roman" panose="02020603050405020304" pitchFamily="18" charset="0"/>
              </a:rPr>
              <a:t>Linear Time Invariant Systems:</a:t>
            </a:r>
          </a:p>
          <a:p>
            <a:r>
              <a:rPr lang="en-US" altLang="zh-CN" sz="1600" dirty="0">
                <a:latin typeface="Times New Roman" panose="02020603050405020304" pitchFamily="18" charset="0"/>
                <a:cs typeface="Times New Roman" panose="02020603050405020304" pitchFamily="18" charset="0"/>
              </a:rPr>
              <a:t>    Lecture 1 (signals; system properties)    </a:t>
            </a:r>
          </a:p>
          <a:p>
            <a:r>
              <a:rPr lang="en-US" altLang="zh-CN" sz="1600" dirty="0">
                <a:latin typeface="Times New Roman" panose="02020603050405020304" pitchFamily="18" charset="0"/>
                <a:cs typeface="Times New Roman" panose="02020603050405020304" pitchFamily="18" charset="0"/>
              </a:rPr>
              <a:t>    Lecture 2 (convolution)</a:t>
            </a:r>
          </a:p>
          <a:p>
            <a:r>
              <a:rPr lang="en-US" altLang="zh-CN" sz="1600" dirty="0">
                <a:latin typeface="Times New Roman" panose="02020603050405020304" pitchFamily="18" charset="0"/>
                <a:cs typeface="Times New Roman" panose="02020603050405020304" pitchFamily="18" charset="0"/>
              </a:rPr>
              <a:t>    Lecture 3 (response to exponentials)</a:t>
            </a:r>
          </a:p>
        </p:txBody>
      </p:sp>
      <p:sp>
        <p:nvSpPr>
          <p:cNvPr id="9" name="文本框 8">
            <a:extLst>
              <a:ext uri="{FF2B5EF4-FFF2-40B4-BE49-F238E27FC236}">
                <a16:creationId xmlns:a16="http://schemas.microsoft.com/office/drawing/2014/main" id="{D86E619A-FD51-2AB1-FC6D-F8BF2C460F49}"/>
              </a:ext>
            </a:extLst>
          </p:cNvPr>
          <p:cNvSpPr txBox="1"/>
          <p:nvPr/>
        </p:nvSpPr>
        <p:spPr>
          <a:xfrm>
            <a:off x="6922341" y="2227536"/>
            <a:ext cx="5034041" cy="2800767"/>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Course:</a:t>
            </a:r>
          </a:p>
          <a:p>
            <a:r>
              <a:rPr lang="en-US" altLang="zh-CN" sz="1600" dirty="0">
                <a:latin typeface="Times New Roman" panose="02020603050405020304" pitchFamily="18" charset="0"/>
                <a:cs typeface="Times New Roman" panose="02020603050405020304" pitchFamily="18" charset="0"/>
              </a:rPr>
              <a:t>A tutorial on </a:t>
            </a:r>
            <a:r>
              <a:rPr lang="en-US" altLang="zh-CN" sz="1600" dirty="0" err="1">
                <a:latin typeface="Times New Roman" panose="02020603050405020304" pitchFamily="18" charset="0"/>
                <a:cs typeface="Times New Roman" panose="02020603050405020304" pitchFamily="18" charset="0"/>
              </a:rPr>
              <a:t>Bilibili</a:t>
            </a:r>
            <a:endParaRPr lang="en-US" altLang="zh-CN" sz="1600" dirty="0">
              <a:latin typeface="Times New Roman" panose="02020603050405020304" pitchFamily="18" charset="0"/>
              <a:cs typeface="Times New Roman" panose="02020603050405020304" pitchFamily="18" charset="0"/>
            </a:endParaRP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Goal:</a:t>
            </a:r>
          </a:p>
          <a:p>
            <a:r>
              <a:rPr lang="en-US" altLang="zh-CN" sz="1600" dirty="0">
                <a:latin typeface="Times New Roman" panose="02020603050405020304" pitchFamily="18" charset="0"/>
                <a:cs typeface="Times New Roman" panose="02020603050405020304" pitchFamily="18" charset="0"/>
              </a:rPr>
              <a:t>Master the knowledge of complex analysis required for other specialized courses.</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This week's progress:</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Operations with complex numbers</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Euler's formula</a:t>
            </a:r>
          </a:p>
          <a:p>
            <a:pPr marL="342900" indent="-342900">
              <a:buAutoNum type="arabicPeriod"/>
            </a:pPr>
            <a:r>
              <a:rPr lang="en-US" altLang="zh-CN" sz="1600" dirty="0">
                <a:latin typeface="Times New Roman" panose="02020603050405020304" pitchFamily="18" charset="0"/>
                <a:cs typeface="Times New Roman" panose="02020603050405020304" pitchFamily="18" charset="0"/>
              </a:rPr>
              <a:t>Some concepts related to complex functions.</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1376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2070</Words>
  <Application>Microsoft Office PowerPoint</Application>
  <PresentationFormat>宽屏</PresentationFormat>
  <Paragraphs>305</Paragraphs>
  <Slides>14</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-apple-system</vt:lpstr>
      <vt:lpstr>等线</vt:lpstr>
      <vt:lpstr>等线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 甲鱼</dc:creator>
  <cp:lastModifiedBy>老 甲鱼</cp:lastModifiedBy>
  <cp:revision>954</cp:revision>
  <dcterms:created xsi:type="dcterms:W3CDTF">2023-07-30T03:21:28Z</dcterms:created>
  <dcterms:modified xsi:type="dcterms:W3CDTF">2023-07-31T12:46:40Z</dcterms:modified>
</cp:coreProperties>
</file>